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notesSlides/notesSlide41.xml" ContentType="application/vnd.openxmlformats-officedocument.presentationml.notesSlide+xml"/>
  <Override PartName="/ppt/notesSlides/_rels/notesSlide41.xml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presProps.xml" ContentType="application/vnd.openxmlformats-officedocument.presentationml.presProps+xml"/>
  <Override PartName="/ppt/theme/_rels/theme1.xml.rels" ContentType="application/vnd.openxmlformats-package.relationships+xml"/>
  <Override PartName="/ppt/theme/_rels/theme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13.png" ContentType="image/png"/>
  <Override PartName="/ppt/media/image8.png" ContentType="image/png"/>
  <Override PartName="/ppt/media/image2.png" ContentType="image/png"/>
  <Override PartName="/ppt/media/image7.jpeg" ContentType="image/jpeg"/>
  <Override PartName="/ppt/media/image3.jpeg" ContentType="image/jpeg"/>
  <Override PartName="/ppt/media/image11.png" ContentType="image/png"/>
  <Override PartName="/ppt/media/image6.png" ContentType="image/png"/>
  <Override PartName="/ppt/media/image5.png" ContentType="image/png"/>
  <Override PartName="/ppt/media/image10.png" ContentType="image/png"/>
  <Override PartName="/ppt/media/image17.jpeg" ContentType="image/jpeg"/>
  <Override PartName="/ppt/media/image4.jpeg" ContentType="image/jpeg"/>
  <Override PartName="/ppt/media/image22.wmf" ContentType="image/x-wmf"/>
  <Override PartName="/ppt/media/image9.png" ContentType="image/png"/>
  <Override PartName="/ppt/media/image12.png" ContentType="image/png"/>
  <Override PartName="/ppt/media/image15.jpeg" ContentType="image/jpeg"/>
  <Override PartName="/ppt/media/image14.jpeg" ContentType="image/jpeg"/>
  <Override PartName="/ppt/media/image16.jpeg" ContentType="image/jpeg"/>
  <Override PartName="/ppt/media/image18.jpeg" ContentType="image/jpeg"/>
  <Override PartName="/ppt/media/image19.png" ContentType="image/png"/>
  <Override PartName="/ppt/media/image20.jpeg" ContentType="image/jpeg"/>
  <Override PartName="/ppt/media/image21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15.xml" ContentType="application/vnd.openxmlformats-officedocument.presentationml.slide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4.xml.rels" ContentType="application/vnd.openxmlformats-package.relationships+xml"/>
  <Override PartName="/ppt/slides/_rels/slide37.xml.rels" ContentType="application/vnd.openxmlformats-package.relationships+xml"/>
  <Override PartName="/ppt/slides/_rels/slide15.xml.rels" ContentType="application/vnd.openxmlformats-package.relationships+xml"/>
  <Override PartName="/ppt/slides/_rels/slide38.xml.rels" ContentType="application/vnd.openxmlformats-package.relationships+xml"/>
  <Override PartName="/ppt/slides/_rels/slide16.xml.rels" ContentType="application/vnd.openxmlformats-package.relationships+xml"/>
  <Override PartName="/ppt/slides/_rels/slide39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9144000" cy="6858000"/>
  <p:notesSz cx="6735763" cy="98663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FBE82-F9BC-4317-9236-E7BB66B23DA1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4077F3-9D92-4B1B-B889-B277D68BB5D2}">
      <dgm:prSet custT="1"/>
      <dgm:spPr/>
      <dgm:t>
        <a:bodyPr tIns="36000" bIns="3600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baseline="0" dirty="0" smtClean="0"/>
            <a:t>На предприятиях</a:t>
          </a:r>
          <a:r>
            <a:rPr lang="ru-RU" sz="1800" b="0" baseline="0" dirty="0" smtClean="0">
              <a:solidFill>
                <a:schemeClr val="bg1"/>
              </a:solidFill>
            </a:rPr>
            <a:t>, в учреждениях, организациях независимо от форм собственности и хозяйствования и численности персонала, использующих наемный труд и обладающих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baseline="0" dirty="0" smtClean="0">
              <a:solidFill>
                <a:schemeClr val="bg1"/>
              </a:solidFill>
            </a:rPr>
            <a:t>правами юридического лица</a:t>
          </a:r>
          <a:endParaRPr lang="ru-RU" sz="1800" b="0" dirty="0" smtClean="0">
            <a:solidFill>
              <a:schemeClr val="tx1"/>
            </a:solidFill>
          </a:endParaRPr>
        </a:p>
      </dgm:t>
    </dgm:pt>
    <dgm:pt modelId="{05941732-F16F-4D30-BE75-807C13330FB3}" type="parTrans" cxnId="{C44220F2-6441-4ED6-8B75-9A16DD8CF94F}">
      <dgm:prSet/>
      <dgm:spPr/>
      <dgm:t>
        <a:bodyPr/>
        <a:lstStyle/>
        <a:p>
          <a:endParaRPr lang="ru-RU"/>
        </a:p>
      </dgm:t>
    </dgm:pt>
    <dgm:pt modelId="{DC80D6AA-6793-4A0F-A7B8-75F25C674EEE}" type="sibTrans" cxnId="{C44220F2-6441-4ED6-8B75-9A16DD8CF94F}">
      <dgm:prSet/>
      <dgm:spPr/>
      <dgm:t>
        <a:bodyPr/>
        <a:lstStyle/>
        <a:p>
          <a:endParaRPr lang="ru-RU"/>
        </a:p>
      </dgm:t>
    </dgm:pt>
    <dgm:pt modelId="{437D6198-37DC-4927-9945-BA0BF2422B02}" type="pres">
      <dgm:prSet presAssocID="{300FBE82-F9BC-4317-9236-E7BB66B23DA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E4517-4DA4-4E85-915D-2FFA01B43831}" type="pres">
      <dgm:prSet presAssocID="{084077F3-9D92-4B1B-B889-B277D68BB5D2}" presName="node" presStyleLbl="node1" presStyleIdx="0" presStyleCnt="1" custScaleX="127433" custLinFactNeighborX="-1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DA2B8A-5708-4B60-8054-88788EA6E90E}" type="presOf" srcId="{084077F3-9D92-4B1B-B889-B277D68BB5D2}" destId="{119E4517-4DA4-4E85-915D-2FFA01B43831}" srcOrd="0" destOrd="0" presId="urn:microsoft.com/office/officeart/2005/8/layout/process2"/>
    <dgm:cxn modelId="{B427F49A-90B9-4C94-B7A7-58EE72593EDF}" type="presOf" srcId="{300FBE82-F9BC-4317-9236-E7BB66B23DA1}" destId="{437D6198-37DC-4927-9945-BA0BF2422B02}" srcOrd="0" destOrd="0" presId="urn:microsoft.com/office/officeart/2005/8/layout/process2"/>
    <dgm:cxn modelId="{C44220F2-6441-4ED6-8B75-9A16DD8CF94F}" srcId="{300FBE82-F9BC-4317-9236-E7BB66B23DA1}" destId="{084077F3-9D92-4B1B-B889-B277D68BB5D2}" srcOrd="0" destOrd="0" parTransId="{05941732-F16F-4D30-BE75-807C13330FB3}" sibTransId="{DC80D6AA-6793-4A0F-A7B8-75F25C674EEE}"/>
    <dgm:cxn modelId="{941213F7-8702-4B46-AC11-348B8F141FD6}" type="presParOf" srcId="{437D6198-37DC-4927-9945-BA0BF2422B02}" destId="{119E4517-4DA4-4E85-915D-2FFA01B43831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0FBE82-F9BC-4317-9236-E7BB66B23DA1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4077F3-9D92-4B1B-B889-B277D68BB5D2}">
      <dgm:prSet custT="1"/>
      <dgm:spPr/>
      <dgm:t>
        <a:bodyPr tIns="36000" bIns="36000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baseline="0" dirty="0" smtClean="0"/>
            <a:t>В </a:t>
          </a:r>
          <a:r>
            <a:rPr lang="ru-RU" sz="1800" b="0" dirty="0" smtClean="0"/>
            <a:t>филиалах, представительствах и иных обособленных структурных подразделениях организации в пределах компетенции этих подразделений</a:t>
          </a:r>
        </a:p>
      </dgm:t>
    </dgm:pt>
    <dgm:pt modelId="{05941732-F16F-4D30-BE75-807C13330FB3}" type="parTrans" cxnId="{C44220F2-6441-4ED6-8B75-9A16DD8CF94F}">
      <dgm:prSet/>
      <dgm:spPr/>
      <dgm:t>
        <a:bodyPr/>
        <a:lstStyle/>
        <a:p>
          <a:endParaRPr lang="ru-RU"/>
        </a:p>
      </dgm:t>
    </dgm:pt>
    <dgm:pt modelId="{DC80D6AA-6793-4A0F-A7B8-75F25C674EEE}" type="sibTrans" cxnId="{C44220F2-6441-4ED6-8B75-9A16DD8CF94F}">
      <dgm:prSet/>
      <dgm:spPr/>
      <dgm:t>
        <a:bodyPr/>
        <a:lstStyle/>
        <a:p>
          <a:endParaRPr lang="ru-RU"/>
        </a:p>
      </dgm:t>
    </dgm:pt>
    <dgm:pt modelId="{437D6198-37DC-4927-9945-BA0BF2422B02}" type="pres">
      <dgm:prSet presAssocID="{300FBE82-F9BC-4317-9236-E7BB66B23DA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E4517-4DA4-4E85-915D-2FFA01B43831}" type="pres">
      <dgm:prSet presAssocID="{084077F3-9D92-4B1B-B889-B277D68BB5D2}" presName="node" presStyleLbl="node1" presStyleIdx="0" presStyleCnt="1" custScaleX="138541" custScaleY="100098" custLinFactNeighborX="-1139" custLinFactNeighborY="-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DA2B8A-5708-4B60-8054-88788EA6E90E}" type="presOf" srcId="{084077F3-9D92-4B1B-B889-B277D68BB5D2}" destId="{119E4517-4DA4-4E85-915D-2FFA01B43831}" srcOrd="0" destOrd="0" presId="urn:microsoft.com/office/officeart/2005/8/layout/process2"/>
    <dgm:cxn modelId="{B427F49A-90B9-4C94-B7A7-58EE72593EDF}" type="presOf" srcId="{300FBE82-F9BC-4317-9236-E7BB66B23DA1}" destId="{437D6198-37DC-4927-9945-BA0BF2422B02}" srcOrd="0" destOrd="0" presId="urn:microsoft.com/office/officeart/2005/8/layout/process2"/>
    <dgm:cxn modelId="{C44220F2-6441-4ED6-8B75-9A16DD8CF94F}" srcId="{300FBE82-F9BC-4317-9236-E7BB66B23DA1}" destId="{084077F3-9D92-4B1B-B889-B277D68BB5D2}" srcOrd="0" destOrd="0" parTransId="{05941732-F16F-4D30-BE75-807C13330FB3}" sibTransId="{DC80D6AA-6793-4A0F-A7B8-75F25C674EEE}"/>
    <dgm:cxn modelId="{941213F7-8702-4B46-AC11-348B8F141FD6}" type="presParOf" srcId="{437D6198-37DC-4927-9945-BA0BF2422B02}" destId="{119E4517-4DA4-4E85-915D-2FFA01B43831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FCCBE2-7345-44BA-B0F0-D1393762443C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83A7DD-B8D8-460C-A17E-1878A04BB741}">
      <dgm:prSet custT="1"/>
      <dgm:spPr/>
      <dgm:t>
        <a:bodyPr/>
        <a:lstStyle/>
        <a:p>
          <a:pPr rtl="0"/>
          <a:r>
            <a:rPr lang="ru-RU" sz="2200" b="1" dirty="0" smtClean="0"/>
            <a:t>Трудовые отношения и гарантии занятости</a:t>
          </a:r>
          <a:endParaRPr lang="ru-RU" sz="2200" b="1" dirty="0"/>
        </a:p>
      </dgm:t>
    </dgm:pt>
    <dgm:pt modelId="{E87671E4-BC2C-44F8-9DE0-22D191ECBEDA}" type="parTrans" cxnId="{66D69882-8ADB-47EB-90CC-CBB5E81AB890}">
      <dgm:prSet/>
      <dgm:spPr/>
      <dgm:t>
        <a:bodyPr/>
        <a:lstStyle/>
        <a:p>
          <a:endParaRPr lang="ru-RU"/>
        </a:p>
      </dgm:t>
    </dgm:pt>
    <dgm:pt modelId="{A88CAAF0-ACEF-4CC3-A47F-289CBE81BC84}" type="sibTrans" cxnId="{66D69882-8ADB-47EB-90CC-CBB5E81AB890}">
      <dgm:prSet/>
      <dgm:spPr/>
      <dgm:t>
        <a:bodyPr/>
        <a:lstStyle/>
        <a:p>
          <a:endParaRPr lang="ru-RU"/>
        </a:p>
      </dgm:t>
    </dgm:pt>
    <dgm:pt modelId="{72DC859C-3A8F-48A2-8A89-D4D3A187212D}">
      <dgm:prSet custT="1"/>
      <dgm:spPr/>
      <dgm:t>
        <a:bodyPr/>
        <a:lstStyle/>
        <a:p>
          <a:pPr rtl="0"/>
          <a:r>
            <a:rPr lang="ru-RU" sz="2200" b="1" dirty="0" smtClean="0"/>
            <a:t>Рабочее время и время отдыха</a:t>
          </a:r>
          <a:endParaRPr lang="ru-RU" sz="2200" b="1" dirty="0"/>
        </a:p>
      </dgm:t>
    </dgm:pt>
    <dgm:pt modelId="{68093DE5-2D62-48E0-B3D7-9FA1BB2A4279}" type="parTrans" cxnId="{B05A6751-0E2B-41D0-A1B4-C4AE70ECDB65}">
      <dgm:prSet/>
      <dgm:spPr/>
      <dgm:t>
        <a:bodyPr/>
        <a:lstStyle/>
        <a:p>
          <a:endParaRPr lang="ru-RU"/>
        </a:p>
      </dgm:t>
    </dgm:pt>
    <dgm:pt modelId="{7A1CBC57-B890-484C-B098-88ACDE97E937}" type="sibTrans" cxnId="{B05A6751-0E2B-41D0-A1B4-C4AE70ECDB65}">
      <dgm:prSet/>
      <dgm:spPr/>
      <dgm:t>
        <a:bodyPr/>
        <a:lstStyle/>
        <a:p>
          <a:endParaRPr lang="ru-RU"/>
        </a:p>
      </dgm:t>
    </dgm:pt>
    <dgm:pt modelId="{8E3761B8-F6C6-4A13-B116-D4A1F1F32838}">
      <dgm:prSet custT="1"/>
      <dgm:spPr/>
      <dgm:t>
        <a:bodyPr/>
        <a:lstStyle/>
        <a:p>
          <a:pPr rtl="0"/>
          <a:r>
            <a:rPr lang="ru-RU" sz="2200" b="1" dirty="0" smtClean="0"/>
            <a:t>Оплата труда</a:t>
          </a:r>
          <a:endParaRPr lang="ru-RU" sz="2200" b="1" dirty="0"/>
        </a:p>
      </dgm:t>
    </dgm:pt>
    <dgm:pt modelId="{E47F2095-9BDA-4182-92BA-3E35427C2ADE}" type="parTrans" cxnId="{DB607C3B-A487-424B-B884-AE54649A3F35}">
      <dgm:prSet/>
      <dgm:spPr/>
      <dgm:t>
        <a:bodyPr/>
        <a:lstStyle/>
        <a:p>
          <a:endParaRPr lang="ru-RU"/>
        </a:p>
      </dgm:t>
    </dgm:pt>
    <dgm:pt modelId="{455F7854-DC3E-49F3-A6C7-7513C9916D39}" type="sibTrans" cxnId="{DB607C3B-A487-424B-B884-AE54649A3F35}">
      <dgm:prSet/>
      <dgm:spPr/>
      <dgm:t>
        <a:bodyPr/>
        <a:lstStyle/>
        <a:p>
          <a:endParaRPr lang="ru-RU"/>
        </a:p>
      </dgm:t>
    </dgm:pt>
    <dgm:pt modelId="{25BB013D-5224-4FEC-9DE6-D221975C9C01}">
      <dgm:prSet custT="1"/>
      <dgm:spPr/>
      <dgm:t>
        <a:bodyPr/>
        <a:lstStyle/>
        <a:p>
          <a:pPr rtl="0"/>
          <a:r>
            <a:rPr lang="ru-RU" sz="2200" b="1" dirty="0" smtClean="0"/>
            <a:t>Охрана труда</a:t>
          </a:r>
          <a:endParaRPr lang="ru-RU" sz="2200" b="1" dirty="0"/>
        </a:p>
      </dgm:t>
    </dgm:pt>
    <dgm:pt modelId="{F915D84B-C61C-4162-953B-A87B300C44C5}" type="parTrans" cxnId="{3A0EA0AE-D72F-401F-A524-56A42B1E2532}">
      <dgm:prSet/>
      <dgm:spPr/>
      <dgm:t>
        <a:bodyPr/>
        <a:lstStyle/>
        <a:p>
          <a:endParaRPr lang="ru-RU"/>
        </a:p>
      </dgm:t>
    </dgm:pt>
    <dgm:pt modelId="{B7A605DF-067C-4CB0-B8B4-6749952D4A75}" type="sibTrans" cxnId="{3A0EA0AE-D72F-401F-A524-56A42B1E2532}">
      <dgm:prSet/>
      <dgm:spPr/>
      <dgm:t>
        <a:bodyPr/>
        <a:lstStyle/>
        <a:p>
          <a:endParaRPr lang="ru-RU"/>
        </a:p>
      </dgm:t>
    </dgm:pt>
    <dgm:pt modelId="{2992C525-E0D2-42AB-8E29-350A52040760}">
      <dgm:prSet custT="1"/>
      <dgm:spPr/>
      <dgm:t>
        <a:bodyPr/>
        <a:lstStyle/>
        <a:p>
          <a:pPr rtl="0"/>
          <a:r>
            <a:rPr lang="ru-RU" sz="2200" b="1" dirty="0" smtClean="0"/>
            <a:t>Социальные льготы, гарантии и компенсации</a:t>
          </a:r>
          <a:endParaRPr lang="ru-RU" sz="2200" b="1" dirty="0"/>
        </a:p>
      </dgm:t>
    </dgm:pt>
    <dgm:pt modelId="{C4AE57A1-6FC0-4171-860D-5F6393D2BB36}" type="parTrans" cxnId="{E61E8671-25D7-41AA-9023-FF7648D5F656}">
      <dgm:prSet/>
      <dgm:spPr/>
      <dgm:t>
        <a:bodyPr/>
        <a:lstStyle/>
        <a:p>
          <a:endParaRPr lang="ru-RU"/>
        </a:p>
      </dgm:t>
    </dgm:pt>
    <dgm:pt modelId="{906D20EF-E45A-4031-9DD1-3F2BF8BFE9A2}" type="sibTrans" cxnId="{E61E8671-25D7-41AA-9023-FF7648D5F656}">
      <dgm:prSet/>
      <dgm:spPr/>
      <dgm:t>
        <a:bodyPr/>
        <a:lstStyle/>
        <a:p>
          <a:endParaRPr lang="ru-RU"/>
        </a:p>
      </dgm:t>
    </dgm:pt>
    <dgm:pt modelId="{7A6FFA05-A3C2-4ED1-A14F-6737477EE64F}">
      <dgm:prSet custT="1"/>
      <dgm:spPr/>
      <dgm:t>
        <a:bodyPr/>
        <a:lstStyle/>
        <a:p>
          <a:pPr rtl="0"/>
          <a:r>
            <a:rPr lang="ru-RU" sz="2100" b="1" dirty="0" smtClean="0"/>
            <a:t>Взаимодействие сторон. Права, гарантии и обязательства профсоюзной организации</a:t>
          </a:r>
          <a:endParaRPr lang="ru-RU" sz="2100" b="1" dirty="0"/>
        </a:p>
      </dgm:t>
    </dgm:pt>
    <dgm:pt modelId="{EBDF9126-4D02-4C8C-8D5D-F4CB40E9824B}" type="parTrans" cxnId="{B4A67C5F-0377-4D8C-B024-85E876430E1F}">
      <dgm:prSet/>
      <dgm:spPr/>
      <dgm:t>
        <a:bodyPr/>
        <a:lstStyle/>
        <a:p>
          <a:endParaRPr lang="ru-RU"/>
        </a:p>
      </dgm:t>
    </dgm:pt>
    <dgm:pt modelId="{A292B288-F188-4A23-AA4E-2C5BBBAEC21D}" type="sibTrans" cxnId="{B4A67C5F-0377-4D8C-B024-85E876430E1F}">
      <dgm:prSet/>
      <dgm:spPr/>
      <dgm:t>
        <a:bodyPr/>
        <a:lstStyle/>
        <a:p>
          <a:endParaRPr lang="ru-RU"/>
        </a:p>
      </dgm:t>
    </dgm:pt>
    <dgm:pt modelId="{C399459C-2387-48E2-ACEB-9AC0BC763DB4}">
      <dgm:prSet custT="1"/>
      <dgm:spPr/>
      <dgm:t>
        <a:bodyPr/>
        <a:lstStyle/>
        <a:p>
          <a:pPr rtl="0"/>
          <a:r>
            <a:rPr lang="ru-RU" sz="2200" b="1" dirty="0" smtClean="0"/>
            <a:t>Заключительные положения</a:t>
          </a:r>
          <a:endParaRPr lang="ru-RU" sz="2200" b="1" dirty="0"/>
        </a:p>
      </dgm:t>
    </dgm:pt>
    <dgm:pt modelId="{0A7AED7C-119C-4CB9-AB5C-FAF7B08F5506}" type="parTrans" cxnId="{9BDE4285-7AD6-4DD5-AD3F-15EBB8EB9A33}">
      <dgm:prSet/>
      <dgm:spPr/>
      <dgm:t>
        <a:bodyPr/>
        <a:lstStyle/>
        <a:p>
          <a:endParaRPr lang="ru-RU"/>
        </a:p>
      </dgm:t>
    </dgm:pt>
    <dgm:pt modelId="{0B6A1EEB-991C-4907-A9CD-BC3C65219839}" type="sibTrans" cxnId="{9BDE4285-7AD6-4DD5-AD3F-15EBB8EB9A33}">
      <dgm:prSet/>
      <dgm:spPr/>
      <dgm:t>
        <a:bodyPr/>
        <a:lstStyle/>
        <a:p>
          <a:endParaRPr lang="ru-RU"/>
        </a:p>
      </dgm:t>
    </dgm:pt>
    <dgm:pt modelId="{B32A625A-D2DB-4C81-90E4-B6A793D9E815}">
      <dgm:prSet custT="1"/>
      <dgm:spPr/>
      <dgm:t>
        <a:bodyPr/>
        <a:lstStyle/>
        <a:p>
          <a:pPr rtl="0"/>
          <a:r>
            <a:rPr lang="ru-RU" sz="2200" b="1" dirty="0" smtClean="0"/>
            <a:t>Общие положения</a:t>
          </a:r>
          <a:endParaRPr lang="ru-RU" sz="2200" b="1" dirty="0"/>
        </a:p>
      </dgm:t>
    </dgm:pt>
    <dgm:pt modelId="{7F3F5690-2828-4C42-83B9-1416255ED698}" type="sibTrans" cxnId="{02299B68-9457-4BF4-AFE7-BE227F4D6005}">
      <dgm:prSet/>
      <dgm:spPr/>
      <dgm:t>
        <a:bodyPr/>
        <a:lstStyle/>
        <a:p>
          <a:endParaRPr lang="ru-RU"/>
        </a:p>
      </dgm:t>
    </dgm:pt>
    <dgm:pt modelId="{F06D2C29-D8BA-44F2-9FA4-3FA56FD71041}" type="parTrans" cxnId="{02299B68-9457-4BF4-AFE7-BE227F4D6005}">
      <dgm:prSet/>
      <dgm:spPr/>
      <dgm:t>
        <a:bodyPr/>
        <a:lstStyle/>
        <a:p>
          <a:endParaRPr lang="ru-RU"/>
        </a:p>
      </dgm:t>
    </dgm:pt>
    <dgm:pt modelId="{DFCAE21E-72FC-49BA-8015-52682DECCFDD}" type="pres">
      <dgm:prSet presAssocID="{64FCCBE2-7345-44BA-B0F0-D1393762443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7DF30B-88B5-4D5F-B7AA-EA9499B9335D}" type="pres">
      <dgm:prSet presAssocID="{B32A625A-D2DB-4C81-90E4-B6A793D9E815}" presName="thickLine" presStyleLbl="alignNode1" presStyleIdx="0" presStyleCnt="8"/>
      <dgm:spPr/>
      <dgm:t>
        <a:bodyPr/>
        <a:lstStyle/>
        <a:p>
          <a:endParaRPr lang="ru-RU"/>
        </a:p>
      </dgm:t>
    </dgm:pt>
    <dgm:pt modelId="{5814C6AC-8D5F-472F-9894-B434C744E74C}" type="pres">
      <dgm:prSet presAssocID="{B32A625A-D2DB-4C81-90E4-B6A793D9E815}" presName="horz1" presStyleCnt="0"/>
      <dgm:spPr/>
      <dgm:t>
        <a:bodyPr/>
        <a:lstStyle/>
        <a:p>
          <a:endParaRPr lang="ru-RU"/>
        </a:p>
      </dgm:t>
    </dgm:pt>
    <dgm:pt modelId="{11FD554F-ED4A-4E58-869D-D9310B880964}" type="pres">
      <dgm:prSet presAssocID="{B32A625A-D2DB-4C81-90E4-B6A793D9E815}" presName="tx1" presStyleLbl="revTx" presStyleIdx="0" presStyleCnt="8"/>
      <dgm:spPr/>
      <dgm:t>
        <a:bodyPr/>
        <a:lstStyle/>
        <a:p>
          <a:endParaRPr lang="ru-RU"/>
        </a:p>
      </dgm:t>
    </dgm:pt>
    <dgm:pt modelId="{514D7A43-32EB-4397-974F-D857787883C9}" type="pres">
      <dgm:prSet presAssocID="{B32A625A-D2DB-4C81-90E4-B6A793D9E815}" presName="vert1" presStyleCnt="0"/>
      <dgm:spPr/>
      <dgm:t>
        <a:bodyPr/>
        <a:lstStyle/>
        <a:p>
          <a:endParaRPr lang="ru-RU"/>
        </a:p>
      </dgm:t>
    </dgm:pt>
    <dgm:pt modelId="{11EB7BE7-499B-45CE-AAC7-66B913A2F768}" type="pres">
      <dgm:prSet presAssocID="{EE83A7DD-B8D8-460C-A17E-1878A04BB741}" presName="thickLine" presStyleLbl="alignNode1" presStyleIdx="1" presStyleCnt="8"/>
      <dgm:spPr/>
      <dgm:t>
        <a:bodyPr/>
        <a:lstStyle/>
        <a:p>
          <a:endParaRPr lang="ru-RU"/>
        </a:p>
      </dgm:t>
    </dgm:pt>
    <dgm:pt modelId="{72B48E4F-1463-48F3-8B31-C28396BE4153}" type="pres">
      <dgm:prSet presAssocID="{EE83A7DD-B8D8-460C-A17E-1878A04BB741}" presName="horz1" presStyleCnt="0"/>
      <dgm:spPr/>
      <dgm:t>
        <a:bodyPr/>
        <a:lstStyle/>
        <a:p>
          <a:endParaRPr lang="ru-RU"/>
        </a:p>
      </dgm:t>
    </dgm:pt>
    <dgm:pt modelId="{B165D31D-A9BE-444B-B3D8-28E6BFF39B40}" type="pres">
      <dgm:prSet presAssocID="{EE83A7DD-B8D8-460C-A17E-1878A04BB741}" presName="tx1" presStyleLbl="revTx" presStyleIdx="1" presStyleCnt="8"/>
      <dgm:spPr/>
      <dgm:t>
        <a:bodyPr/>
        <a:lstStyle/>
        <a:p>
          <a:endParaRPr lang="ru-RU"/>
        </a:p>
      </dgm:t>
    </dgm:pt>
    <dgm:pt modelId="{8A025F83-B261-4204-B137-19D5DEF21812}" type="pres">
      <dgm:prSet presAssocID="{EE83A7DD-B8D8-460C-A17E-1878A04BB741}" presName="vert1" presStyleCnt="0"/>
      <dgm:spPr/>
      <dgm:t>
        <a:bodyPr/>
        <a:lstStyle/>
        <a:p>
          <a:endParaRPr lang="ru-RU"/>
        </a:p>
      </dgm:t>
    </dgm:pt>
    <dgm:pt modelId="{0E5E0D2A-3F75-4A6A-91D4-DFE4E7280661}" type="pres">
      <dgm:prSet presAssocID="{72DC859C-3A8F-48A2-8A89-D4D3A187212D}" presName="thickLine" presStyleLbl="alignNode1" presStyleIdx="2" presStyleCnt="8"/>
      <dgm:spPr/>
      <dgm:t>
        <a:bodyPr/>
        <a:lstStyle/>
        <a:p>
          <a:endParaRPr lang="ru-RU"/>
        </a:p>
      </dgm:t>
    </dgm:pt>
    <dgm:pt modelId="{961F2B82-ED10-4DA4-BB68-EC7AB9CA923B}" type="pres">
      <dgm:prSet presAssocID="{72DC859C-3A8F-48A2-8A89-D4D3A187212D}" presName="horz1" presStyleCnt="0"/>
      <dgm:spPr/>
      <dgm:t>
        <a:bodyPr/>
        <a:lstStyle/>
        <a:p>
          <a:endParaRPr lang="ru-RU"/>
        </a:p>
      </dgm:t>
    </dgm:pt>
    <dgm:pt modelId="{85DC5BE0-40ED-43AB-840C-B3827B16AC54}" type="pres">
      <dgm:prSet presAssocID="{72DC859C-3A8F-48A2-8A89-D4D3A187212D}" presName="tx1" presStyleLbl="revTx" presStyleIdx="2" presStyleCnt="8"/>
      <dgm:spPr/>
      <dgm:t>
        <a:bodyPr/>
        <a:lstStyle/>
        <a:p>
          <a:endParaRPr lang="ru-RU"/>
        </a:p>
      </dgm:t>
    </dgm:pt>
    <dgm:pt modelId="{F91C22AE-21FD-46E8-A0FA-5D3627B8AF86}" type="pres">
      <dgm:prSet presAssocID="{72DC859C-3A8F-48A2-8A89-D4D3A187212D}" presName="vert1" presStyleCnt="0"/>
      <dgm:spPr/>
      <dgm:t>
        <a:bodyPr/>
        <a:lstStyle/>
        <a:p>
          <a:endParaRPr lang="ru-RU"/>
        </a:p>
      </dgm:t>
    </dgm:pt>
    <dgm:pt modelId="{FD956543-90D6-4595-A1AB-E55A5B57862C}" type="pres">
      <dgm:prSet presAssocID="{8E3761B8-F6C6-4A13-B116-D4A1F1F32838}" presName="thickLine" presStyleLbl="alignNode1" presStyleIdx="3" presStyleCnt="8"/>
      <dgm:spPr/>
      <dgm:t>
        <a:bodyPr/>
        <a:lstStyle/>
        <a:p>
          <a:endParaRPr lang="ru-RU"/>
        </a:p>
      </dgm:t>
    </dgm:pt>
    <dgm:pt modelId="{DA33007B-C6E8-4029-9B6A-BF0B480746B8}" type="pres">
      <dgm:prSet presAssocID="{8E3761B8-F6C6-4A13-B116-D4A1F1F32838}" presName="horz1" presStyleCnt="0"/>
      <dgm:spPr/>
      <dgm:t>
        <a:bodyPr/>
        <a:lstStyle/>
        <a:p>
          <a:endParaRPr lang="ru-RU"/>
        </a:p>
      </dgm:t>
    </dgm:pt>
    <dgm:pt modelId="{FF80B97A-9AAF-46CE-A2C3-A142DAB63330}" type="pres">
      <dgm:prSet presAssocID="{8E3761B8-F6C6-4A13-B116-D4A1F1F32838}" presName="tx1" presStyleLbl="revTx" presStyleIdx="3" presStyleCnt="8"/>
      <dgm:spPr/>
      <dgm:t>
        <a:bodyPr/>
        <a:lstStyle/>
        <a:p>
          <a:endParaRPr lang="ru-RU"/>
        </a:p>
      </dgm:t>
    </dgm:pt>
    <dgm:pt modelId="{07FC1388-916B-435A-8BF7-F09985B07107}" type="pres">
      <dgm:prSet presAssocID="{8E3761B8-F6C6-4A13-B116-D4A1F1F32838}" presName="vert1" presStyleCnt="0"/>
      <dgm:spPr/>
      <dgm:t>
        <a:bodyPr/>
        <a:lstStyle/>
        <a:p>
          <a:endParaRPr lang="ru-RU"/>
        </a:p>
      </dgm:t>
    </dgm:pt>
    <dgm:pt modelId="{90CD130F-8C1D-4006-8ECC-AF9C42A9FADA}" type="pres">
      <dgm:prSet presAssocID="{25BB013D-5224-4FEC-9DE6-D221975C9C01}" presName="thickLine" presStyleLbl="alignNode1" presStyleIdx="4" presStyleCnt="8"/>
      <dgm:spPr/>
      <dgm:t>
        <a:bodyPr/>
        <a:lstStyle/>
        <a:p>
          <a:endParaRPr lang="ru-RU"/>
        </a:p>
      </dgm:t>
    </dgm:pt>
    <dgm:pt modelId="{DC2D7BCD-45CA-41B0-A4B9-0D2913180E58}" type="pres">
      <dgm:prSet presAssocID="{25BB013D-5224-4FEC-9DE6-D221975C9C01}" presName="horz1" presStyleCnt="0"/>
      <dgm:spPr/>
      <dgm:t>
        <a:bodyPr/>
        <a:lstStyle/>
        <a:p>
          <a:endParaRPr lang="ru-RU"/>
        </a:p>
      </dgm:t>
    </dgm:pt>
    <dgm:pt modelId="{C5058605-E90A-4A97-85B7-CF4D054F9273}" type="pres">
      <dgm:prSet presAssocID="{25BB013D-5224-4FEC-9DE6-D221975C9C01}" presName="tx1" presStyleLbl="revTx" presStyleIdx="4" presStyleCnt="8"/>
      <dgm:spPr/>
      <dgm:t>
        <a:bodyPr/>
        <a:lstStyle/>
        <a:p>
          <a:endParaRPr lang="ru-RU"/>
        </a:p>
      </dgm:t>
    </dgm:pt>
    <dgm:pt modelId="{7A7BB26B-854D-4E3B-A1BE-E0AE83F3FB17}" type="pres">
      <dgm:prSet presAssocID="{25BB013D-5224-4FEC-9DE6-D221975C9C01}" presName="vert1" presStyleCnt="0"/>
      <dgm:spPr/>
      <dgm:t>
        <a:bodyPr/>
        <a:lstStyle/>
        <a:p>
          <a:endParaRPr lang="ru-RU"/>
        </a:p>
      </dgm:t>
    </dgm:pt>
    <dgm:pt modelId="{72F1A4C2-980E-417F-A260-06F91D6C51B9}" type="pres">
      <dgm:prSet presAssocID="{2992C525-E0D2-42AB-8E29-350A52040760}" presName="thickLine" presStyleLbl="alignNode1" presStyleIdx="5" presStyleCnt="8"/>
      <dgm:spPr/>
      <dgm:t>
        <a:bodyPr/>
        <a:lstStyle/>
        <a:p>
          <a:endParaRPr lang="ru-RU"/>
        </a:p>
      </dgm:t>
    </dgm:pt>
    <dgm:pt modelId="{4DC2731F-FFFF-4C93-A481-FC40EF81F5E4}" type="pres">
      <dgm:prSet presAssocID="{2992C525-E0D2-42AB-8E29-350A52040760}" presName="horz1" presStyleCnt="0"/>
      <dgm:spPr/>
      <dgm:t>
        <a:bodyPr/>
        <a:lstStyle/>
        <a:p>
          <a:endParaRPr lang="ru-RU"/>
        </a:p>
      </dgm:t>
    </dgm:pt>
    <dgm:pt modelId="{325CEC39-DB42-463F-A2D9-00339D3754C9}" type="pres">
      <dgm:prSet presAssocID="{2992C525-E0D2-42AB-8E29-350A52040760}" presName="tx1" presStyleLbl="revTx" presStyleIdx="5" presStyleCnt="8"/>
      <dgm:spPr/>
      <dgm:t>
        <a:bodyPr/>
        <a:lstStyle/>
        <a:p>
          <a:endParaRPr lang="ru-RU"/>
        </a:p>
      </dgm:t>
    </dgm:pt>
    <dgm:pt modelId="{D7534965-4173-42D5-9E92-99480B23F9C7}" type="pres">
      <dgm:prSet presAssocID="{2992C525-E0D2-42AB-8E29-350A52040760}" presName="vert1" presStyleCnt="0"/>
      <dgm:spPr/>
      <dgm:t>
        <a:bodyPr/>
        <a:lstStyle/>
        <a:p>
          <a:endParaRPr lang="ru-RU"/>
        </a:p>
      </dgm:t>
    </dgm:pt>
    <dgm:pt modelId="{EAD3DF19-0154-4ADE-BD05-CEAD367F5CDD}" type="pres">
      <dgm:prSet presAssocID="{7A6FFA05-A3C2-4ED1-A14F-6737477EE64F}" presName="thickLine" presStyleLbl="alignNode1" presStyleIdx="6" presStyleCnt="8"/>
      <dgm:spPr/>
      <dgm:t>
        <a:bodyPr/>
        <a:lstStyle/>
        <a:p>
          <a:endParaRPr lang="ru-RU"/>
        </a:p>
      </dgm:t>
    </dgm:pt>
    <dgm:pt modelId="{C821B653-E8EA-4EFD-98CF-5ADB8910E13B}" type="pres">
      <dgm:prSet presAssocID="{7A6FFA05-A3C2-4ED1-A14F-6737477EE64F}" presName="horz1" presStyleCnt="0"/>
      <dgm:spPr/>
      <dgm:t>
        <a:bodyPr/>
        <a:lstStyle/>
        <a:p>
          <a:endParaRPr lang="ru-RU"/>
        </a:p>
      </dgm:t>
    </dgm:pt>
    <dgm:pt modelId="{989162A8-E94B-44AF-8E63-6C1586AC9567}" type="pres">
      <dgm:prSet presAssocID="{7A6FFA05-A3C2-4ED1-A14F-6737477EE64F}" presName="tx1" presStyleLbl="revTx" presStyleIdx="6" presStyleCnt="8"/>
      <dgm:spPr/>
      <dgm:t>
        <a:bodyPr/>
        <a:lstStyle/>
        <a:p>
          <a:endParaRPr lang="ru-RU"/>
        </a:p>
      </dgm:t>
    </dgm:pt>
    <dgm:pt modelId="{5792E079-FB27-4E88-90F1-B6426E367C81}" type="pres">
      <dgm:prSet presAssocID="{7A6FFA05-A3C2-4ED1-A14F-6737477EE64F}" presName="vert1" presStyleCnt="0"/>
      <dgm:spPr/>
      <dgm:t>
        <a:bodyPr/>
        <a:lstStyle/>
        <a:p>
          <a:endParaRPr lang="ru-RU"/>
        </a:p>
      </dgm:t>
    </dgm:pt>
    <dgm:pt modelId="{8CC0A6B2-4397-420C-8701-8695AC8085ED}" type="pres">
      <dgm:prSet presAssocID="{C399459C-2387-48E2-ACEB-9AC0BC763DB4}" presName="thickLine" presStyleLbl="alignNode1" presStyleIdx="7" presStyleCnt="8"/>
      <dgm:spPr/>
      <dgm:t>
        <a:bodyPr/>
        <a:lstStyle/>
        <a:p>
          <a:endParaRPr lang="ru-RU"/>
        </a:p>
      </dgm:t>
    </dgm:pt>
    <dgm:pt modelId="{B5795795-412C-4689-856B-D5267C429445}" type="pres">
      <dgm:prSet presAssocID="{C399459C-2387-48E2-ACEB-9AC0BC763DB4}" presName="horz1" presStyleCnt="0"/>
      <dgm:spPr/>
      <dgm:t>
        <a:bodyPr/>
        <a:lstStyle/>
        <a:p>
          <a:endParaRPr lang="ru-RU"/>
        </a:p>
      </dgm:t>
    </dgm:pt>
    <dgm:pt modelId="{2C4E0416-2216-4DAD-BA68-8C1873AE2313}" type="pres">
      <dgm:prSet presAssocID="{C399459C-2387-48E2-ACEB-9AC0BC763DB4}" presName="tx1" presStyleLbl="revTx" presStyleIdx="7" presStyleCnt="8"/>
      <dgm:spPr/>
      <dgm:t>
        <a:bodyPr/>
        <a:lstStyle/>
        <a:p>
          <a:endParaRPr lang="ru-RU"/>
        </a:p>
      </dgm:t>
    </dgm:pt>
    <dgm:pt modelId="{541AC094-C067-44EC-AC7F-03D13637762C}" type="pres">
      <dgm:prSet presAssocID="{C399459C-2387-48E2-ACEB-9AC0BC763DB4}" presName="vert1" presStyleCnt="0"/>
      <dgm:spPr/>
      <dgm:t>
        <a:bodyPr/>
        <a:lstStyle/>
        <a:p>
          <a:endParaRPr lang="ru-RU"/>
        </a:p>
      </dgm:t>
    </dgm:pt>
  </dgm:ptLst>
  <dgm:cxnLst>
    <dgm:cxn modelId="{B05A6751-0E2B-41D0-A1B4-C4AE70ECDB65}" srcId="{64FCCBE2-7345-44BA-B0F0-D1393762443C}" destId="{72DC859C-3A8F-48A2-8A89-D4D3A187212D}" srcOrd="2" destOrd="0" parTransId="{68093DE5-2D62-48E0-B3D7-9FA1BB2A4279}" sibTransId="{7A1CBC57-B890-484C-B098-88ACDE97E937}"/>
    <dgm:cxn modelId="{B9AC614A-6E8F-4CB6-AC8F-3F161AFED991}" type="presOf" srcId="{C399459C-2387-48E2-ACEB-9AC0BC763DB4}" destId="{2C4E0416-2216-4DAD-BA68-8C1873AE2313}" srcOrd="0" destOrd="0" presId="urn:microsoft.com/office/officeart/2008/layout/LinedList"/>
    <dgm:cxn modelId="{66D69882-8ADB-47EB-90CC-CBB5E81AB890}" srcId="{64FCCBE2-7345-44BA-B0F0-D1393762443C}" destId="{EE83A7DD-B8D8-460C-A17E-1878A04BB741}" srcOrd="1" destOrd="0" parTransId="{E87671E4-BC2C-44F8-9DE0-22D191ECBEDA}" sibTransId="{A88CAAF0-ACEF-4CC3-A47F-289CBE81BC84}"/>
    <dgm:cxn modelId="{49F16796-043E-469F-8003-A4DC160D93B2}" type="presOf" srcId="{7A6FFA05-A3C2-4ED1-A14F-6737477EE64F}" destId="{989162A8-E94B-44AF-8E63-6C1586AC9567}" srcOrd="0" destOrd="0" presId="urn:microsoft.com/office/officeart/2008/layout/LinedList"/>
    <dgm:cxn modelId="{3A0EA0AE-D72F-401F-A524-56A42B1E2532}" srcId="{64FCCBE2-7345-44BA-B0F0-D1393762443C}" destId="{25BB013D-5224-4FEC-9DE6-D221975C9C01}" srcOrd="4" destOrd="0" parTransId="{F915D84B-C61C-4162-953B-A87B300C44C5}" sibTransId="{B7A605DF-067C-4CB0-B8B4-6749952D4A75}"/>
    <dgm:cxn modelId="{F63495D8-946E-4DBD-A475-3CCD14A03F82}" type="presOf" srcId="{25BB013D-5224-4FEC-9DE6-D221975C9C01}" destId="{C5058605-E90A-4A97-85B7-CF4D054F9273}" srcOrd="0" destOrd="0" presId="urn:microsoft.com/office/officeart/2008/layout/LinedList"/>
    <dgm:cxn modelId="{6B65B053-AB67-4456-AC04-41ED07B79512}" type="presOf" srcId="{B32A625A-D2DB-4C81-90E4-B6A793D9E815}" destId="{11FD554F-ED4A-4E58-869D-D9310B880964}" srcOrd="0" destOrd="0" presId="urn:microsoft.com/office/officeart/2008/layout/LinedList"/>
    <dgm:cxn modelId="{8765D65C-DC29-438A-AD1F-2CD41CAA7609}" type="presOf" srcId="{72DC859C-3A8F-48A2-8A89-D4D3A187212D}" destId="{85DC5BE0-40ED-43AB-840C-B3827B16AC54}" srcOrd="0" destOrd="0" presId="urn:microsoft.com/office/officeart/2008/layout/LinedList"/>
    <dgm:cxn modelId="{B4A67C5F-0377-4D8C-B024-85E876430E1F}" srcId="{64FCCBE2-7345-44BA-B0F0-D1393762443C}" destId="{7A6FFA05-A3C2-4ED1-A14F-6737477EE64F}" srcOrd="6" destOrd="0" parTransId="{EBDF9126-4D02-4C8C-8D5D-F4CB40E9824B}" sibTransId="{A292B288-F188-4A23-AA4E-2C5BBBAEC21D}"/>
    <dgm:cxn modelId="{02299B68-9457-4BF4-AFE7-BE227F4D6005}" srcId="{64FCCBE2-7345-44BA-B0F0-D1393762443C}" destId="{B32A625A-D2DB-4C81-90E4-B6A793D9E815}" srcOrd="0" destOrd="0" parTransId="{F06D2C29-D8BA-44F2-9FA4-3FA56FD71041}" sibTransId="{7F3F5690-2828-4C42-83B9-1416255ED698}"/>
    <dgm:cxn modelId="{0B03F510-5D15-48ED-99DA-271832472716}" type="presOf" srcId="{2992C525-E0D2-42AB-8E29-350A52040760}" destId="{325CEC39-DB42-463F-A2D9-00339D3754C9}" srcOrd="0" destOrd="0" presId="urn:microsoft.com/office/officeart/2008/layout/LinedList"/>
    <dgm:cxn modelId="{8C69B325-E786-453D-80EA-2398D6665906}" type="presOf" srcId="{EE83A7DD-B8D8-460C-A17E-1878A04BB741}" destId="{B165D31D-A9BE-444B-B3D8-28E6BFF39B40}" srcOrd="0" destOrd="0" presId="urn:microsoft.com/office/officeart/2008/layout/LinedList"/>
    <dgm:cxn modelId="{9BDE4285-7AD6-4DD5-AD3F-15EBB8EB9A33}" srcId="{64FCCBE2-7345-44BA-B0F0-D1393762443C}" destId="{C399459C-2387-48E2-ACEB-9AC0BC763DB4}" srcOrd="7" destOrd="0" parTransId="{0A7AED7C-119C-4CB9-AB5C-FAF7B08F5506}" sibTransId="{0B6A1EEB-991C-4907-A9CD-BC3C65219839}"/>
    <dgm:cxn modelId="{59AB218B-002D-44A2-9950-6D2A29EDEC0F}" type="presOf" srcId="{64FCCBE2-7345-44BA-B0F0-D1393762443C}" destId="{DFCAE21E-72FC-49BA-8015-52682DECCFDD}" srcOrd="0" destOrd="0" presId="urn:microsoft.com/office/officeart/2008/layout/LinedList"/>
    <dgm:cxn modelId="{DB607C3B-A487-424B-B884-AE54649A3F35}" srcId="{64FCCBE2-7345-44BA-B0F0-D1393762443C}" destId="{8E3761B8-F6C6-4A13-B116-D4A1F1F32838}" srcOrd="3" destOrd="0" parTransId="{E47F2095-9BDA-4182-92BA-3E35427C2ADE}" sibTransId="{455F7854-DC3E-49F3-A6C7-7513C9916D39}"/>
    <dgm:cxn modelId="{E61E8671-25D7-41AA-9023-FF7648D5F656}" srcId="{64FCCBE2-7345-44BA-B0F0-D1393762443C}" destId="{2992C525-E0D2-42AB-8E29-350A52040760}" srcOrd="5" destOrd="0" parTransId="{C4AE57A1-6FC0-4171-860D-5F6393D2BB36}" sibTransId="{906D20EF-E45A-4031-9DD1-3F2BF8BFE9A2}"/>
    <dgm:cxn modelId="{A59FFFD3-B37E-4EA4-A550-008FAF688F1D}" type="presOf" srcId="{8E3761B8-F6C6-4A13-B116-D4A1F1F32838}" destId="{FF80B97A-9AAF-46CE-A2C3-A142DAB63330}" srcOrd="0" destOrd="0" presId="urn:microsoft.com/office/officeart/2008/layout/LinedList"/>
    <dgm:cxn modelId="{5499DB84-6D89-4409-991C-7301EFDDA4CE}" type="presParOf" srcId="{DFCAE21E-72FC-49BA-8015-52682DECCFDD}" destId="{B37DF30B-88B5-4D5F-B7AA-EA9499B9335D}" srcOrd="0" destOrd="0" presId="urn:microsoft.com/office/officeart/2008/layout/LinedList"/>
    <dgm:cxn modelId="{D13864AC-4997-4AC4-B1E3-9C2F5DA133BD}" type="presParOf" srcId="{DFCAE21E-72FC-49BA-8015-52682DECCFDD}" destId="{5814C6AC-8D5F-472F-9894-B434C744E74C}" srcOrd="1" destOrd="0" presId="urn:microsoft.com/office/officeart/2008/layout/LinedList"/>
    <dgm:cxn modelId="{845CF74E-BBE3-48E3-87DF-1AD07BF6AEF0}" type="presParOf" srcId="{5814C6AC-8D5F-472F-9894-B434C744E74C}" destId="{11FD554F-ED4A-4E58-869D-D9310B880964}" srcOrd="0" destOrd="0" presId="urn:microsoft.com/office/officeart/2008/layout/LinedList"/>
    <dgm:cxn modelId="{86DC54A7-C91E-4927-9404-3976A58CB9CB}" type="presParOf" srcId="{5814C6AC-8D5F-472F-9894-B434C744E74C}" destId="{514D7A43-32EB-4397-974F-D857787883C9}" srcOrd="1" destOrd="0" presId="urn:microsoft.com/office/officeart/2008/layout/LinedList"/>
    <dgm:cxn modelId="{356754DB-03C0-4B50-9A35-6DE6CE4EFAFC}" type="presParOf" srcId="{DFCAE21E-72FC-49BA-8015-52682DECCFDD}" destId="{11EB7BE7-499B-45CE-AAC7-66B913A2F768}" srcOrd="2" destOrd="0" presId="urn:microsoft.com/office/officeart/2008/layout/LinedList"/>
    <dgm:cxn modelId="{B6ED892D-C220-49E5-93A1-C215CCF72A28}" type="presParOf" srcId="{DFCAE21E-72FC-49BA-8015-52682DECCFDD}" destId="{72B48E4F-1463-48F3-8B31-C28396BE4153}" srcOrd="3" destOrd="0" presId="urn:microsoft.com/office/officeart/2008/layout/LinedList"/>
    <dgm:cxn modelId="{6A97AE50-520B-4BB1-96D5-30A099F90C2C}" type="presParOf" srcId="{72B48E4F-1463-48F3-8B31-C28396BE4153}" destId="{B165D31D-A9BE-444B-B3D8-28E6BFF39B40}" srcOrd="0" destOrd="0" presId="urn:microsoft.com/office/officeart/2008/layout/LinedList"/>
    <dgm:cxn modelId="{A9099A97-731D-490E-BC66-A7584ACD19F7}" type="presParOf" srcId="{72B48E4F-1463-48F3-8B31-C28396BE4153}" destId="{8A025F83-B261-4204-B137-19D5DEF21812}" srcOrd="1" destOrd="0" presId="urn:microsoft.com/office/officeart/2008/layout/LinedList"/>
    <dgm:cxn modelId="{B3DB0458-8FF6-40E9-BDFC-9E979DA0C727}" type="presParOf" srcId="{DFCAE21E-72FC-49BA-8015-52682DECCFDD}" destId="{0E5E0D2A-3F75-4A6A-91D4-DFE4E7280661}" srcOrd="4" destOrd="0" presId="urn:microsoft.com/office/officeart/2008/layout/LinedList"/>
    <dgm:cxn modelId="{7F7BCE2F-F133-4728-86DD-F28A82564D37}" type="presParOf" srcId="{DFCAE21E-72FC-49BA-8015-52682DECCFDD}" destId="{961F2B82-ED10-4DA4-BB68-EC7AB9CA923B}" srcOrd="5" destOrd="0" presId="urn:microsoft.com/office/officeart/2008/layout/LinedList"/>
    <dgm:cxn modelId="{97AD406E-3E55-4B44-9860-8340801A156A}" type="presParOf" srcId="{961F2B82-ED10-4DA4-BB68-EC7AB9CA923B}" destId="{85DC5BE0-40ED-43AB-840C-B3827B16AC54}" srcOrd="0" destOrd="0" presId="urn:microsoft.com/office/officeart/2008/layout/LinedList"/>
    <dgm:cxn modelId="{C24040A6-0DDC-46F1-895E-754B7909728E}" type="presParOf" srcId="{961F2B82-ED10-4DA4-BB68-EC7AB9CA923B}" destId="{F91C22AE-21FD-46E8-A0FA-5D3627B8AF86}" srcOrd="1" destOrd="0" presId="urn:microsoft.com/office/officeart/2008/layout/LinedList"/>
    <dgm:cxn modelId="{0779BFD9-259C-4BAA-9374-F66217AA473C}" type="presParOf" srcId="{DFCAE21E-72FC-49BA-8015-52682DECCFDD}" destId="{FD956543-90D6-4595-A1AB-E55A5B57862C}" srcOrd="6" destOrd="0" presId="urn:microsoft.com/office/officeart/2008/layout/LinedList"/>
    <dgm:cxn modelId="{14A2AEC1-B3B3-41A1-954D-BED64FCB784D}" type="presParOf" srcId="{DFCAE21E-72FC-49BA-8015-52682DECCFDD}" destId="{DA33007B-C6E8-4029-9B6A-BF0B480746B8}" srcOrd="7" destOrd="0" presId="urn:microsoft.com/office/officeart/2008/layout/LinedList"/>
    <dgm:cxn modelId="{B196FD41-20EB-4126-9F43-E85DD9DAE779}" type="presParOf" srcId="{DA33007B-C6E8-4029-9B6A-BF0B480746B8}" destId="{FF80B97A-9AAF-46CE-A2C3-A142DAB63330}" srcOrd="0" destOrd="0" presId="urn:microsoft.com/office/officeart/2008/layout/LinedList"/>
    <dgm:cxn modelId="{E7230194-4364-4520-93C8-7BB3C8B89C81}" type="presParOf" srcId="{DA33007B-C6E8-4029-9B6A-BF0B480746B8}" destId="{07FC1388-916B-435A-8BF7-F09985B07107}" srcOrd="1" destOrd="0" presId="urn:microsoft.com/office/officeart/2008/layout/LinedList"/>
    <dgm:cxn modelId="{57093800-0719-4B44-86DA-BB75DA31A02B}" type="presParOf" srcId="{DFCAE21E-72FC-49BA-8015-52682DECCFDD}" destId="{90CD130F-8C1D-4006-8ECC-AF9C42A9FADA}" srcOrd="8" destOrd="0" presId="urn:microsoft.com/office/officeart/2008/layout/LinedList"/>
    <dgm:cxn modelId="{462FABA0-F422-4101-8864-20CDFB5CBC84}" type="presParOf" srcId="{DFCAE21E-72FC-49BA-8015-52682DECCFDD}" destId="{DC2D7BCD-45CA-41B0-A4B9-0D2913180E58}" srcOrd="9" destOrd="0" presId="urn:microsoft.com/office/officeart/2008/layout/LinedList"/>
    <dgm:cxn modelId="{865B75AA-1134-4B5F-8898-3A864858FA5B}" type="presParOf" srcId="{DC2D7BCD-45CA-41B0-A4B9-0D2913180E58}" destId="{C5058605-E90A-4A97-85B7-CF4D054F9273}" srcOrd="0" destOrd="0" presId="urn:microsoft.com/office/officeart/2008/layout/LinedList"/>
    <dgm:cxn modelId="{06935850-596A-4A86-9476-8E69BF0A320E}" type="presParOf" srcId="{DC2D7BCD-45CA-41B0-A4B9-0D2913180E58}" destId="{7A7BB26B-854D-4E3B-A1BE-E0AE83F3FB17}" srcOrd="1" destOrd="0" presId="urn:microsoft.com/office/officeart/2008/layout/LinedList"/>
    <dgm:cxn modelId="{612BD3E4-5742-48A5-B8A7-B02D8914B960}" type="presParOf" srcId="{DFCAE21E-72FC-49BA-8015-52682DECCFDD}" destId="{72F1A4C2-980E-417F-A260-06F91D6C51B9}" srcOrd="10" destOrd="0" presId="urn:microsoft.com/office/officeart/2008/layout/LinedList"/>
    <dgm:cxn modelId="{31AAD2D8-DD97-4DDB-B384-8EF7579C9817}" type="presParOf" srcId="{DFCAE21E-72FC-49BA-8015-52682DECCFDD}" destId="{4DC2731F-FFFF-4C93-A481-FC40EF81F5E4}" srcOrd="11" destOrd="0" presId="urn:microsoft.com/office/officeart/2008/layout/LinedList"/>
    <dgm:cxn modelId="{CFA16C3B-68D9-470C-8172-E3D4D2B688C8}" type="presParOf" srcId="{4DC2731F-FFFF-4C93-A481-FC40EF81F5E4}" destId="{325CEC39-DB42-463F-A2D9-00339D3754C9}" srcOrd="0" destOrd="0" presId="urn:microsoft.com/office/officeart/2008/layout/LinedList"/>
    <dgm:cxn modelId="{556846C7-F9B6-4C66-8760-E1DFED62C594}" type="presParOf" srcId="{4DC2731F-FFFF-4C93-A481-FC40EF81F5E4}" destId="{D7534965-4173-42D5-9E92-99480B23F9C7}" srcOrd="1" destOrd="0" presId="urn:microsoft.com/office/officeart/2008/layout/LinedList"/>
    <dgm:cxn modelId="{F639A573-93D2-4987-B7FF-FAD5F103476D}" type="presParOf" srcId="{DFCAE21E-72FC-49BA-8015-52682DECCFDD}" destId="{EAD3DF19-0154-4ADE-BD05-CEAD367F5CDD}" srcOrd="12" destOrd="0" presId="urn:microsoft.com/office/officeart/2008/layout/LinedList"/>
    <dgm:cxn modelId="{56666BB8-FD3F-4244-9C3C-E2EA36C80F95}" type="presParOf" srcId="{DFCAE21E-72FC-49BA-8015-52682DECCFDD}" destId="{C821B653-E8EA-4EFD-98CF-5ADB8910E13B}" srcOrd="13" destOrd="0" presId="urn:microsoft.com/office/officeart/2008/layout/LinedList"/>
    <dgm:cxn modelId="{BC801FCC-AC16-4585-9CD0-3E5376DDA64F}" type="presParOf" srcId="{C821B653-E8EA-4EFD-98CF-5ADB8910E13B}" destId="{989162A8-E94B-44AF-8E63-6C1586AC9567}" srcOrd="0" destOrd="0" presId="urn:microsoft.com/office/officeart/2008/layout/LinedList"/>
    <dgm:cxn modelId="{95AF7170-3D0F-4AB4-8C3C-5CEB43680C22}" type="presParOf" srcId="{C821B653-E8EA-4EFD-98CF-5ADB8910E13B}" destId="{5792E079-FB27-4E88-90F1-B6426E367C81}" srcOrd="1" destOrd="0" presId="urn:microsoft.com/office/officeart/2008/layout/LinedList"/>
    <dgm:cxn modelId="{E95B486D-F19F-4C13-9D8C-4C6412A66ACE}" type="presParOf" srcId="{DFCAE21E-72FC-49BA-8015-52682DECCFDD}" destId="{8CC0A6B2-4397-420C-8701-8695AC8085ED}" srcOrd="14" destOrd="0" presId="urn:microsoft.com/office/officeart/2008/layout/LinedList"/>
    <dgm:cxn modelId="{C8B8DBD8-F0A9-4CDC-BC1C-64012618CAB3}" type="presParOf" srcId="{DFCAE21E-72FC-49BA-8015-52682DECCFDD}" destId="{B5795795-412C-4689-856B-D5267C429445}" srcOrd="15" destOrd="0" presId="urn:microsoft.com/office/officeart/2008/layout/LinedList"/>
    <dgm:cxn modelId="{31E0456C-21D9-4A32-9137-67505A7CFEDE}" type="presParOf" srcId="{B5795795-412C-4689-856B-D5267C429445}" destId="{2C4E0416-2216-4DAD-BA68-8C1873AE2313}" srcOrd="0" destOrd="0" presId="urn:microsoft.com/office/officeart/2008/layout/LinedList"/>
    <dgm:cxn modelId="{AFA9A322-94F4-48D9-AD6E-67E47FC84721}" type="presParOf" srcId="{B5795795-412C-4689-856B-D5267C429445}" destId="{541AC094-C067-44EC-AC7F-03D1363776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EDB209-8D6A-4477-991B-C02B724E843B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874D63-E036-42A4-893E-51E8156713F3}">
      <dgm:prSet custT="1"/>
      <dgm:spPr/>
      <dgm:t>
        <a:bodyPr/>
        <a:lstStyle/>
        <a:p>
          <a:pPr rtl="0"/>
          <a:r>
            <a:rPr lang="ru-RU" sz="3200" b="1" dirty="0" smtClean="0"/>
            <a:t>Напоминания</a:t>
          </a:r>
          <a:r>
            <a:rPr lang="ru-RU" sz="3800" dirty="0" smtClean="0"/>
            <a:t> </a:t>
          </a:r>
          <a:endParaRPr lang="ru-RU" sz="3800" dirty="0"/>
        </a:p>
      </dgm:t>
    </dgm:pt>
    <dgm:pt modelId="{B01CB7A3-8F97-4BDC-B5A5-97D55D815EBE}" type="parTrans" cxnId="{A865722E-918C-4D99-940D-01D110C241B4}">
      <dgm:prSet/>
      <dgm:spPr/>
      <dgm:t>
        <a:bodyPr/>
        <a:lstStyle/>
        <a:p>
          <a:endParaRPr lang="ru-RU"/>
        </a:p>
      </dgm:t>
    </dgm:pt>
    <dgm:pt modelId="{ED52A20C-4E72-4444-8BF3-1EFCEF3DB81F}" type="sibTrans" cxnId="{A865722E-918C-4D99-940D-01D110C241B4}">
      <dgm:prSet/>
      <dgm:spPr/>
      <dgm:t>
        <a:bodyPr/>
        <a:lstStyle/>
        <a:p>
          <a:endParaRPr lang="ru-RU"/>
        </a:p>
      </dgm:t>
    </dgm:pt>
    <dgm:pt modelId="{C418ACF6-C07A-403A-A31A-ACA727554B8E}">
      <dgm:prSet custT="1"/>
      <dgm:spPr/>
      <dgm:t>
        <a:bodyPr/>
        <a:lstStyle/>
        <a:p>
          <a:pPr rtl="0"/>
          <a:r>
            <a:rPr lang="ru-RU" sz="3200" b="1" dirty="0" smtClean="0"/>
            <a:t>Улучшения</a:t>
          </a:r>
          <a:endParaRPr lang="ru-RU" sz="3200" b="1" dirty="0"/>
        </a:p>
      </dgm:t>
    </dgm:pt>
    <dgm:pt modelId="{8DE1D32A-6AD0-42B7-A7BD-542F94FD6F25}" type="parTrans" cxnId="{A599C86B-3C52-4818-8052-22E7F4FAD242}">
      <dgm:prSet/>
      <dgm:spPr/>
      <dgm:t>
        <a:bodyPr/>
        <a:lstStyle/>
        <a:p>
          <a:endParaRPr lang="ru-RU"/>
        </a:p>
      </dgm:t>
    </dgm:pt>
    <dgm:pt modelId="{35A856D3-B63B-4364-98CC-46F7131BA987}" type="sibTrans" cxnId="{A599C86B-3C52-4818-8052-22E7F4FAD242}">
      <dgm:prSet/>
      <dgm:spPr/>
      <dgm:t>
        <a:bodyPr/>
        <a:lstStyle/>
        <a:p>
          <a:endParaRPr lang="ru-RU"/>
        </a:p>
      </dgm:t>
    </dgm:pt>
    <dgm:pt modelId="{D2989280-AEC8-47D8-8FA0-B6AC72408B5A}">
      <dgm:prSet custT="1"/>
      <dgm:spPr/>
      <dgm:t>
        <a:bodyPr/>
        <a:lstStyle/>
        <a:p>
          <a:pPr rtl="0"/>
          <a:r>
            <a:rPr lang="ru-RU" sz="3200" b="1" dirty="0" smtClean="0"/>
            <a:t>Разъяснения</a:t>
          </a:r>
          <a:r>
            <a:rPr lang="ru-RU" sz="4200" dirty="0" smtClean="0"/>
            <a:t> </a:t>
          </a:r>
          <a:endParaRPr lang="ru-RU" sz="4200" dirty="0"/>
        </a:p>
      </dgm:t>
    </dgm:pt>
    <dgm:pt modelId="{B167C936-169B-4798-AA24-1FFB9D02F11A}" type="parTrans" cxnId="{5908AA96-548D-471F-B90A-8BB1DAF765BB}">
      <dgm:prSet/>
      <dgm:spPr/>
      <dgm:t>
        <a:bodyPr/>
        <a:lstStyle/>
        <a:p>
          <a:endParaRPr lang="ru-RU"/>
        </a:p>
      </dgm:t>
    </dgm:pt>
    <dgm:pt modelId="{24D6C2B7-564F-4538-9720-8979DE811074}" type="sibTrans" cxnId="{5908AA96-548D-471F-B90A-8BB1DAF765BB}">
      <dgm:prSet/>
      <dgm:spPr/>
      <dgm:t>
        <a:bodyPr/>
        <a:lstStyle/>
        <a:p>
          <a:endParaRPr lang="ru-RU"/>
        </a:p>
      </dgm:t>
    </dgm:pt>
    <dgm:pt modelId="{C14685F4-A015-4ED4-B7D8-CBABB217E5B1}">
      <dgm:prSet custT="1"/>
      <dgm:spPr/>
      <dgm:t>
        <a:bodyPr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воспроизводят наиболее важные нормы законодательства</a:t>
          </a:r>
        </a:p>
      </dgm:t>
    </dgm:pt>
    <dgm:pt modelId="{D7D60D76-91FD-4BE4-B65E-F97DB089D792}" type="parTrans" cxnId="{5B413A6C-642D-43F1-A8A2-DB1022B9DE24}">
      <dgm:prSet/>
      <dgm:spPr/>
      <dgm:t>
        <a:bodyPr/>
        <a:lstStyle/>
        <a:p>
          <a:endParaRPr lang="ru-RU"/>
        </a:p>
      </dgm:t>
    </dgm:pt>
    <dgm:pt modelId="{BEC86556-7227-4E6E-8D87-293FB5C0E18C}" type="sibTrans" cxnId="{5B413A6C-642D-43F1-A8A2-DB1022B9DE24}">
      <dgm:prSet/>
      <dgm:spPr/>
      <dgm:t>
        <a:bodyPr/>
        <a:lstStyle/>
        <a:p>
          <a:endParaRPr lang="ru-RU"/>
        </a:p>
      </dgm:t>
    </dgm:pt>
    <dgm:pt modelId="{94809A11-87AC-4523-A751-64BC1E9C3D7B}">
      <dgm:prSet custT="1"/>
      <dgm:spPr/>
      <dgm:t>
        <a:bodyPr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устанавливают дополнительные гарантии работникам</a:t>
          </a:r>
        </a:p>
      </dgm:t>
    </dgm:pt>
    <dgm:pt modelId="{66D3B3B4-6F2B-44EF-9C22-186503D843D8}" type="parTrans" cxnId="{131A26CC-D384-49B9-A5F9-B2F4063F2C7D}">
      <dgm:prSet/>
      <dgm:spPr/>
      <dgm:t>
        <a:bodyPr/>
        <a:lstStyle/>
        <a:p>
          <a:endParaRPr lang="ru-RU"/>
        </a:p>
      </dgm:t>
    </dgm:pt>
    <dgm:pt modelId="{BA28DB7D-FBEF-4E0E-A9C8-359A49FE67A8}" type="sibTrans" cxnId="{131A26CC-D384-49B9-A5F9-B2F4063F2C7D}">
      <dgm:prSet/>
      <dgm:spPr/>
      <dgm:t>
        <a:bodyPr/>
        <a:lstStyle/>
        <a:p>
          <a:endParaRPr lang="ru-RU"/>
        </a:p>
      </dgm:t>
    </dgm:pt>
    <dgm:pt modelId="{D3980F41-8DB3-4355-8F2C-4B9ECA0D7371}">
      <dgm:prSet custT="1"/>
      <dgm:spPr/>
      <dgm:t>
        <a:bodyPr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разрешают спорные вопросы, восполняют пробелы в законодательстве</a:t>
          </a:r>
        </a:p>
      </dgm:t>
    </dgm:pt>
    <dgm:pt modelId="{6AEF6DAC-E817-49CB-89C1-B1894F9E9245}" type="parTrans" cxnId="{2CB01192-DA44-4737-A306-E8121E2B1CCC}">
      <dgm:prSet/>
      <dgm:spPr/>
      <dgm:t>
        <a:bodyPr/>
        <a:lstStyle/>
        <a:p>
          <a:endParaRPr lang="ru-RU"/>
        </a:p>
      </dgm:t>
    </dgm:pt>
    <dgm:pt modelId="{88F9AE65-2D8B-4672-8A30-977C0C6839AA}" type="sibTrans" cxnId="{2CB01192-DA44-4737-A306-E8121E2B1CCC}">
      <dgm:prSet/>
      <dgm:spPr/>
      <dgm:t>
        <a:bodyPr/>
        <a:lstStyle/>
        <a:p>
          <a:endParaRPr lang="ru-RU"/>
        </a:p>
      </dgm:t>
    </dgm:pt>
    <dgm:pt modelId="{56A2F9D8-F47C-4A5C-BC0E-7EDD05131E5F}" type="pres">
      <dgm:prSet presAssocID="{D8EDB209-8D6A-4477-991B-C02B724E843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F385C1-5D64-405A-BB6E-4196656E025C}" type="pres">
      <dgm:prSet presAssocID="{79874D63-E036-42A4-893E-51E8156713F3}" presName="linNode" presStyleCnt="0"/>
      <dgm:spPr/>
    </dgm:pt>
    <dgm:pt modelId="{BB844034-ADB8-435A-B8AC-3139267C5C8F}" type="pres">
      <dgm:prSet presAssocID="{79874D63-E036-42A4-893E-51E8156713F3}" presName="parentShp" presStyleLbl="node1" presStyleIdx="0" presStyleCnt="3" custScaleY="82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A6F1D-C3F4-4FEA-A716-3F217B797874}" type="pres">
      <dgm:prSet presAssocID="{79874D63-E036-42A4-893E-51E8156713F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2D0E3-9506-4F2A-9C03-892A513BB32B}" type="pres">
      <dgm:prSet presAssocID="{ED52A20C-4E72-4444-8BF3-1EFCEF3DB81F}" presName="spacing" presStyleCnt="0"/>
      <dgm:spPr/>
    </dgm:pt>
    <dgm:pt modelId="{A5DE4771-2A53-404F-B37C-A855F266D41B}" type="pres">
      <dgm:prSet presAssocID="{C418ACF6-C07A-403A-A31A-ACA727554B8E}" presName="linNode" presStyleCnt="0"/>
      <dgm:spPr/>
    </dgm:pt>
    <dgm:pt modelId="{27190FBA-A61C-444A-8FA9-689C610F1045}" type="pres">
      <dgm:prSet presAssocID="{C418ACF6-C07A-403A-A31A-ACA727554B8E}" presName="parentShp" presStyleLbl="node1" presStyleIdx="1" presStyleCnt="3" custScaleY="82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E81F6-DBC8-4318-BB41-2EB038155EEE}" type="pres">
      <dgm:prSet presAssocID="{C418ACF6-C07A-403A-A31A-ACA727554B8E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61D4-EE8E-4F20-B395-54BEB25D6808}" type="pres">
      <dgm:prSet presAssocID="{35A856D3-B63B-4364-98CC-46F7131BA987}" presName="spacing" presStyleCnt="0"/>
      <dgm:spPr/>
    </dgm:pt>
    <dgm:pt modelId="{D65E4560-69DE-4D43-9A40-655D0296193F}" type="pres">
      <dgm:prSet presAssocID="{D2989280-AEC8-47D8-8FA0-B6AC72408B5A}" presName="linNode" presStyleCnt="0"/>
      <dgm:spPr/>
    </dgm:pt>
    <dgm:pt modelId="{1E99779B-6DBF-4E74-B98A-C5E0EA16574D}" type="pres">
      <dgm:prSet presAssocID="{D2989280-AEC8-47D8-8FA0-B6AC72408B5A}" presName="parentShp" presStyleLbl="node1" presStyleIdx="2" presStyleCnt="3" custScaleY="82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53333-E0C1-4380-8141-F4B1E602B308}" type="pres">
      <dgm:prSet presAssocID="{D2989280-AEC8-47D8-8FA0-B6AC72408B5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54E2EB-8752-4423-9AAA-8C6B99DDF073}" type="presOf" srcId="{D8EDB209-8D6A-4477-991B-C02B724E843B}" destId="{56A2F9D8-F47C-4A5C-BC0E-7EDD05131E5F}" srcOrd="0" destOrd="0" presId="urn:microsoft.com/office/officeart/2005/8/layout/vList6"/>
    <dgm:cxn modelId="{56F88634-82F8-474B-98C6-6056EA7FF3D6}" type="presOf" srcId="{D2989280-AEC8-47D8-8FA0-B6AC72408B5A}" destId="{1E99779B-6DBF-4E74-B98A-C5E0EA16574D}" srcOrd="0" destOrd="0" presId="urn:microsoft.com/office/officeart/2005/8/layout/vList6"/>
    <dgm:cxn modelId="{F92235D3-999C-4D7F-9EE8-49D7079672F0}" type="presOf" srcId="{C14685F4-A015-4ED4-B7D8-CBABB217E5B1}" destId="{11DA6F1D-C3F4-4FEA-A716-3F217B797874}" srcOrd="0" destOrd="0" presId="urn:microsoft.com/office/officeart/2005/8/layout/vList6"/>
    <dgm:cxn modelId="{F7F002AD-CE9E-43BC-A6A0-831166E3EE1A}" type="presOf" srcId="{D3980F41-8DB3-4355-8F2C-4B9ECA0D7371}" destId="{AD453333-E0C1-4380-8141-F4B1E602B308}" srcOrd="0" destOrd="0" presId="urn:microsoft.com/office/officeart/2005/8/layout/vList6"/>
    <dgm:cxn modelId="{C9B8E946-B736-455C-BDE2-17D40ABE4E2D}" type="presOf" srcId="{C418ACF6-C07A-403A-A31A-ACA727554B8E}" destId="{27190FBA-A61C-444A-8FA9-689C610F1045}" srcOrd="0" destOrd="0" presId="urn:microsoft.com/office/officeart/2005/8/layout/vList6"/>
    <dgm:cxn modelId="{F32E23B8-0343-4D62-A846-CF56FF5B4FDF}" type="presOf" srcId="{94809A11-87AC-4523-A751-64BC1E9C3D7B}" destId="{6C8E81F6-DBC8-4318-BB41-2EB038155EEE}" srcOrd="0" destOrd="0" presId="urn:microsoft.com/office/officeart/2005/8/layout/vList6"/>
    <dgm:cxn modelId="{A599C86B-3C52-4818-8052-22E7F4FAD242}" srcId="{D8EDB209-8D6A-4477-991B-C02B724E843B}" destId="{C418ACF6-C07A-403A-A31A-ACA727554B8E}" srcOrd="1" destOrd="0" parTransId="{8DE1D32A-6AD0-42B7-A7BD-542F94FD6F25}" sibTransId="{35A856D3-B63B-4364-98CC-46F7131BA987}"/>
    <dgm:cxn modelId="{5908AA96-548D-471F-B90A-8BB1DAF765BB}" srcId="{D8EDB209-8D6A-4477-991B-C02B724E843B}" destId="{D2989280-AEC8-47D8-8FA0-B6AC72408B5A}" srcOrd="2" destOrd="0" parTransId="{B167C936-169B-4798-AA24-1FFB9D02F11A}" sibTransId="{24D6C2B7-564F-4538-9720-8979DE811074}"/>
    <dgm:cxn modelId="{2CB01192-DA44-4737-A306-E8121E2B1CCC}" srcId="{D2989280-AEC8-47D8-8FA0-B6AC72408B5A}" destId="{D3980F41-8DB3-4355-8F2C-4B9ECA0D7371}" srcOrd="0" destOrd="0" parTransId="{6AEF6DAC-E817-49CB-89C1-B1894F9E9245}" sibTransId="{88F9AE65-2D8B-4672-8A30-977C0C6839AA}"/>
    <dgm:cxn modelId="{131A26CC-D384-49B9-A5F9-B2F4063F2C7D}" srcId="{C418ACF6-C07A-403A-A31A-ACA727554B8E}" destId="{94809A11-87AC-4523-A751-64BC1E9C3D7B}" srcOrd="0" destOrd="0" parTransId="{66D3B3B4-6F2B-44EF-9C22-186503D843D8}" sibTransId="{BA28DB7D-FBEF-4E0E-A9C8-359A49FE67A8}"/>
    <dgm:cxn modelId="{34A813FA-3E3C-490B-9A65-244D276B5A97}" type="presOf" srcId="{79874D63-E036-42A4-893E-51E8156713F3}" destId="{BB844034-ADB8-435A-B8AC-3139267C5C8F}" srcOrd="0" destOrd="0" presId="urn:microsoft.com/office/officeart/2005/8/layout/vList6"/>
    <dgm:cxn modelId="{A865722E-918C-4D99-940D-01D110C241B4}" srcId="{D8EDB209-8D6A-4477-991B-C02B724E843B}" destId="{79874D63-E036-42A4-893E-51E8156713F3}" srcOrd="0" destOrd="0" parTransId="{B01CB7A3-8F97-4BDC-B5A5-97D55D815EBE}" sibTransId="{ED52A20C-4E72-4444-8BF3-1EFCEF3DB81F}"/>
    <dgm:cxn modelId="{5B413A6C-642D-43F1-A8A2-DB1022B9DE24}" srcId="{79874D63-E036-42A4-893E-51E8156713F3}" destId="{C14685F4-A015-4ED4-B7D8-CBABB217E5B1}" srcOrd="0" destOrd="0" parTransId="{D7D60D76-91FD-4BE4-B65E-F97DB089D792}" sibTransId="{BEC86556-7227-4E6E-8D87-293FB5C0E18C}"/>
    <dgm:cxn modelId="{B4E7AD9E-F67F-49A5-948A-C964B82DC911}" type="presParOf" srcId="{56A2F9D8-F47C-4A5C-BC0E-7EDD05131E5F}" destId="{FFF385C1-5D64-405A-BB6E-4196656E025C}" srcOrd="0" destOrd="0" presId="urn:microsoft.com/office/officeart/2005/8/layout/vList6"/>
    <dgm:cxn modelId="{78D003F9-A478-4E7D-BAA4-82F17157112D}" type="presParOf" srcId="{FFF385C1-5D64-405A-BB6E-4196656E025C}" destId="{BB844034-ADB8-435A-B8AC-3139267C5C8F}" srcOrd="0" destOrd="0" presId="urn:microsoft.com/office/officeart/2005/8/layout/vList6"/>
    <dgm:cxn modelId="{22600CA4-F0E6-44C1-9E47-40D8E9721B85}" type="presParOf" srcId="{FFF385C1-5D64-405A-BB6E-4196656E025C}" destId="{11DA6F1D-C3F4-4FEA-A716-3F217B797874}" srcOrd="1" destOrd="0" presId="urn:microsoft.com/office/officeart/2005/8/layout/vList6"/>
    <dgm:cxn modelId="{6C2CB6B3-0479-4DD9-B226-1D2D3D4A33B8}" type="presParOf" srcId="{56A2F9D8-F47C-4A5C-BC0E-7EDD05131E5F}" destId="{1962D0E3-9506-4F2A-9C03-892A513BB32B}" srcOrd="1" destOrd="0" presId="urn:microsoft.com/office/officeart/2005/8/layout/vList6"/>
    <dgm:cxn modelId="{26143D23-29FA-4E09-8895-BD03F5119A05}" type="presParOf" srcId="{56A2F9D8-F47C-4A5C-BC0E-7EDD05131E5F}" destId="{A5DE4771-2A53-404F-B37C-A855F266D41B}" srcOrd="2" destOrd="0" presId="urn:microsoft.com/office/officeart/2005/8/layout/vList6"/>
    <dgm:cxn modelId="{BB6C9912-A362-45AD-9BAF-B65FF53CA3AB}" type="presParOf" srcId="{A5DE4771-2A53-404F-B37C-A855F266D41B}" destId="{27190FBA-A61C-444A-8FA9-689C610F1045}" srcOrd="0" destOrd="0" presId="urn:microsoft.com/office/officeart/2005/8/layout/vList6"/>
    <dgm:cxn modelId="{B722AB5F-9809-49A6-931D-7684FF38F42A}" type="presParOf" srcId="{A5DE4771-2A53-404F-B37C-A855F266D41B}" destId="{6C8E81F6-DBC8-4318-BB41-2EB038155EEE}" srcOrd="1" destOrd="0" presId="urn:microsoft.com/office/officeart/2005/8/layout/vList6"/>
    <dgm:cxn modelId="{AD8F904D-70F4-4F54-8B55-448D101F1A13}" type="presParOf" srcId="{56A2F9D8-F47C-4A5C-BC0E-7EDD05131E5F}" destId="{065A61D4-EE8E-4F20-B395-54BEB25D6808}" srcOrd="3" destOrd="0" presId="urn:microsoft.com/office/officeart/2005/8/layout/vList6"/>
    <dgm:cxn modelId="{9A41D391-DF82-4D01-B0DB-E884FBF18CB4}" type="presParOf" srcId="{56A2F9D8-F47C-4A5C-BC0E-7EDD05131E5F}" destId="{D65E4560-69DE-4D43-9A40-655D0296193F}" srcOrd="4" destOrd="0" presId="urn:microsoft.com/office/officeart/2005/8/layout/vList6"/>
    <dgm:cxn modelId="{7E8A9611-DF65-4736-8364-B8FE800B5EF3}" type="presParOf" srcId="{D65E4560-69DE-4D43-9A40-655D0296193F}" destId="{1E99779B-6DBF-4E74-B98A-C5E0EA16574D}" srcOrd="0" destOrd="0" presId="urn:microsoft.com/office/officeart/2005/8/layout/vList6"/>
    <dgm:cxn modelId="{2A6E3623-E38D-47D1-9521-2ECE03254E8F}" type="presParOf" srcId="{D65E4560-69DE-4D43-9A40-655D0296193F}" destId="{AD453333-E0C1-4380-8141-F4B1E602B30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0FBE82-F9BC-4317-9236-E7BB66B23DA1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4077F3-9D92-4B1B-B889-B277D68BB5D2}">
      <dgm:prSet custT="1"/>
      <dgm:spPr/>
      <dgm:t>
        <a:bodyPr lIns="396000" tIns="144000" bIns="36000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baseline="0" dirty="0" smtClean="0"/>
            <a:t>Коллективный договор сохраняет своё действие</a:t>
          </a:r>
          <a:r>
            <a:rPr lang="ru-RU" sz="1800" b="0" baseline="0" dirty="0" smtClean="0"/>
            <a:t>		</a:t>
          </a:r>
          <a:endParaRPr lang="ru-RU" sz="1800" b="0" dirty="0" smtClean="0">
            <a:solidFill>
              <a:schemeClr val="tx1"/>
            </a:solidFill>
          </a:endParaRPr>
        </a:p>
      </dgm:t>
    </dgm:pt>
    <dgm:pt modelId="{05941732-F16F-4D30-BE75-807C13330FB3}" type="parTrans" cxnId="{C44220F2-6441-4ED6-8B75-9A16DD8CF94F}">
      <dgm:prSet/>
      <dgm:spPr/>
      <dgm:t>
        <a:bodyPr/>
        <a:lstStyle/>
        <a:p>
          <a:endParaRPr lang="ru-RU"/>
        </a:p>
      </dgm:t>
    </dgm:pt>
    <dgm:pt modelId="{DC80D6AA-6793-4A0F-A7B8-75F25C674EEE}" type="sibTrans" cxnId="{C44220F2-6441-4ED6-8B75-9A16DD8CF94F}">
      <dgm:prSet/>
      <dgm:spPr/>
      <dgm:t>
        <a:bodyPr/>
        <a:lstStyle/>
        <a:p>
          <a:endParaRPr lang="ru-RU"/>
        </a:p>
      </dgm:t>
    </dgm:pt>
    <dgm:pt modelId="{437D6198-37DC-4927-9945-BA0BF2422B02}" type="pres">
      <dgm:prSet presAssocID="{300FBE82-F9BC-4317-9236-E7BB66B23DA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E4517-4DA4-4E85-915D-2FFA01B43831}" type="pres">
      <dgm:prSet presAssocID="{084077F3-9D92-4B1B-B889-B277D68BB5D2}" presName="node" presStyleLbl="node1" presStyleIdx="0" presStyleCnt="1" custScaleX="337123" custLinFactNeighborX="-1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93ECB-2ACC-475F-AFF9-210BB05E6818}" type="presOf" srcId="{300FBE82-F9BC-4317-9236-E7BB66B23DA1}" destId="{437D6198-37DC-4927-9945-BA0BF2422B02}" srcOrd="0" destOrd="0" presId="urn:microsoft.com/office/officeart/2005/8/layout/process2"/>
    <dgm:cxn modelId="{C44220F2-6441-4ED6-8B75-9A16DD8CF94F}" srcId="{300FBE82-F9BC-4317-9236-E7BB66B23DA1}" destId="{084077F3-9D92-4B1B-B889-B277D68BB5D2}" srcOrd="0" destOrd="0" parTransId="{05941732-F16F-4D30-BE75-807C13330FB3}" sibTransId="{DC80D6AA-6793-4A0F-A7B8-75F25C674EEE}"/>
    <dgm:cxn modelId="{870FD79D-3F4E-4343-9B95-98EA21EFBD4F}" type="presOf" srcId="{084077F3-9D92-4B1B-B889-B277D68BB5D2}" destId="{119E4517-4DA4-4E85-915D-2FFA01B43831}" srcOrd="0" destOrd="0" presId="urn:microsoft.com/office/officeart/2005/8/layout/process2"/>
    <dgm:cxn modelId="{8B9BA5F9-8E04-449D-AC06-0235686CA560}" type="presParOf" srcId="{437D6198-37DC-4927-9945-BA0BF2422B02}" destId="{119E4517-4DA4-4E85-915D-2FFA01B43831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E4517-4DA4-4E85-915D-2FFA01B43831}">
      <dsp:nvSpPr>
        <dsp:cNvPr id="0" name=""/>
        <dsp:cNvSpPr/>
      </dsp:nvSpPr>
      <dsp:spPr>
        <a:xfrm>
          <a:off x="0" y="879"/>
          <a:ext cx="4320480" cy="1798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6000" rIns="68580" bIns="360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baseline="0" dirty="0" smtClean="0"/>
            <a:t>На предприятиях</a:t>
          </a:r>
          <a:r>
            <a:rPr lang="ru-RU" sz="1800" b="0" kern="1200" baseline="0" dirty="0" smtClean="0">
              <a:solidFill>
                <a:schemeClr val="bg1"/>
              </a:solidFill>
            </a:rPr>
            <a:t>, в учреждениях, организациях независимо от форм собственности и хозяйствования и численности персонала, использующих наемный труд и обладающих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baseline="0" dirty="0" smtClean="0">
              <a:solidFill>
                <a:schemeClr val="bg1"/>
              </a:solidFill>
            </a:rPr>
            <a:t>правами юридического лица</a:t>
          </a:r>
          <a:endParaRPr lang="ru-RU" sz="1800" b="0" kern="1200" dirty="0" smtClean="0">
            <a:solidFill>
              <a:schemeClr val="tx1"/>
            </a:solidFill>
          </a:endParaRPr>
        </a:p>
      </dsp:txBody>
      <dsp:txXfrm>
        <a:off x="52675" y="53554"/>
        <a:ext cx="4215130" cy="1693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E4517-4DA4-4E85-915D-2FFA01B43831}">
      <dsp:nvSpPr>
        <dsp:cNvPr id="0" name=""/>
        <dsp:cNvSpPr/>
      </dsp:nvSpPr>
      <dsp:spPr>
        <a:xfrm>
          <a:off x="0" y="0"/>
          <a:ext cx="4283496" cy="1569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6000" rIns="68580" bIns="360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baseline="0" dirty="0" smtClean="0"/>
            <a:t>В </a:t>
          </a:r>
          <a:r>
            <a:rPr lang="ru-RU" sz="1800" b="0" kern="1200" dirty="0" smtClean="0"/>
            <a:t>филиалах, представительствах и иных обособленных структурных подразделениях организации в пределах компетенции этих подразделений</a:t>
          </a:r>
        </a:p>
      </dsp:txBody>
      <dsp:txXfrm>
        <a:off x="45959" y="45959"/>
        <a:ext cx="4191578" cy="1477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DF30B-88B5-4D5F-B7AA-EA9499B9335D}">
      <dsp:nvSpPr>
        <dsp:cNvPr id="0" name=""/>
        <dsp:cNvSpPr/>
      </dsp:nvSpPr>
      <dsp:spPr>
        <a:xfrm>
          <a:off x="0" y="0"/>
          <a:ext cx="83941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FD554F-ED4A-4E58-869D-D9310B880964}">
      <dsp:nvSpPr>
        <dsp:cNvPr id="0" name=""/>
        <dsp:cNvSpPr/>
      </dsp:nvSpPr>
      <dsp:spPr>
        <a:xfrm>
          <a:off x="0" y="0"/>
          <a:ext cx="8394103" cy="63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Общие положения</a:t>
          </a:r>
          <a:endParaRPr lang="ru-RU" sz="2200" b="1" kern="1200" dirty="0"/>
        </a:p>
      </dsp:txBody>
      <dsp:txXfrm>
        <a:off x="0" y="0"/>
        <a:ext cx="8394103" cy="630069"/>
      </dsp:txXfrm>
    </dsp:sp>
    <dsp:sp modelId="{11EB7BE7-499B-45CE-AAC7-66B913A2F768}">
      <dsp:nvSpPr>
        <dsp:cNvPr id="0" name=""/>
        <dsp:cNvSpPr/>
      </dsp:nvSpPr>
      <dsp:spPr>
        <a:xfrm>
          <a:off x="0" y="630069"/>
          <a:ext cx="83941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65D31D-A9BE-444B-B3D8-28E6BFF39B40}">
      <dsp:nvSpPr>
        <dsp:cNvPr id="0" name=""/>
        <dsp:cNvSpPr/>
      </dsp:nvSpPr>
      <dsp:spPr>
        <a:xfrm>
          <a:off x="0" y="630069"/>
          <a:ext cx="8394103" cy="63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Трудовые отношения и гарантии занятости</a:t>
          </a:r>
          <a:endParaRPr lang="ru-RU" sz="2200" b="1" kern="1200" dirty="0"/>
        </a:p>
      </dsp:txBody>
      <dsp:txXfrm>
        <a:off x="0" y="630069"/>
        <a:ext cx="8394103" cy="630069"/>
      </dsp:txXfrm>
    </dsp:sp>
    <dsp:sp modelId="{0E5E0D2A-3F75-4A6A-91D4-DFE4E7280661}">
      <dsp:nvSpPr>
        <dsp:cNvPr id="0" name=""/>
        <dsp:cNvSpPr/>
      </dsp:nvSpPr>
      <dsp:spPr>
        <a:xfrm>
          <a:off x="0" y="1260139"/>
          <a:ext cx="83941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DC5BE0-40ED-43AB-840C-B3827B16AC54}">
      <dsp:nvSpPr>
        <dsp:cNvPr id="0" name=""/>
        <dsp:cNvSpPr/>
      </dsp:nvSpPr>
      <dsp:spPr>
        <a:xfrm>
          <a:off x="0" y="1260139"/>
          <a:ext cx="8394103" cy="63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Рабочее время и время отдыха</a:t>
          </a:r>
          <a:endParaRPr lang="ru-RU" sz="2200" b="1" kern="1200" dirty="0"/>
        </a:p>
      </dsp:txBody>
      <dsp:txXfrm>
        <a:off x="0" y="1260139"/>
        <a:ext cx="8394103" cy="630069"/>
      </dsp:txXfrm>
    </dsp:sp>
    <dsp:sp modelId="{FD956543-90D6-4595-A1AB-E55A5B57862C}">
      <dsp:nvSpPr>
        <dsp:cNvPr id="0" name=""/>
        <dsp:cNvSpPr/>
      </dsp:nvSpPr>
      <dsp:spPr>
        <a:xfrm>
          <a:off x="0" y="1890209"/>
          <a:ext cx="83941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80B97A-9AAF-46CE-A2C3-A142DAB63330}">
      <dsp:nvSpPr>
        <dsp:cNvPr id="0" name=""/>
        <dsp:cNvSpPr/>
      </dsp:nvSpPr>
      <dsp:spPr>
        <a:xfrm>
          <a:off x="0" y="1890209"/>
          <a:ext cx="8394103" cy="63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Оплата труда</a:t>
          </a:r>
          <a:endParaRPr lang="ru-RU" sz="2200" b="1" kern="1200" dirty="0"/>
        </a:p>
      </dsp:txBody>
      <dsp:txXfrm>
        <a:off x="0" y="1890209"/>
        <a:ext cx="8394103" cy="630069"/>
      </dsp:txXfrm>
    </dsp:sp>
    <dsp:sp modelId="{90CD130F-8C1D-4006-8ECC-AF9C42A9FADA}">
      <dsp:nvSpPr>
        <dsp:cNvPr id="0" name=""/>
        <dsp:cNvSpPr/>
      </dsp:nvSpPr>
      <dsp:spPr>
        <a:xfrm>
          <a:off x="0" y="2520279"/>
          <a:ext cx="83941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058605-E90A-4A97-85B7-CF4D054F9273}">
      <dsp:nvSpPr>
        <dsp:cNvPr id="0" name=""/>
        <dsp:cNvSpPr/>
      </dsp:nvSpPr>
      <dsp:spPr>
        <a:xfrm>
          <a:off x="0" y="2520279"/>
          <a:ext cx="8394103" cy="63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Охрана труда</a:t>
          </a:r>
          <a:endParaRPr lang="ru-RU" sz="2200" b="1" kern="1200" dirty="0"/>
        </a:p>
      </dsp:txBody>
      <dsp:txXfrm>
        <a:off x="0" y="2520279"/>
        <a:ext cx="8394103" cy="630069"/>
      </dsp:txXfrm>
    </dsp:sp>
    <dsp:sp modelId="{72F1A4C2-980E-417F-A260-06F91D6C51B9}">
      <dsp:nvSpPr>
        <dsp:cNvPr id="0" name=""/>
        <dsp:cNvSpPr/>
      </dsp:nvSpPr>
      <dsp:spPr>
        <a:xfrm>
          <a:off x="0" y="3150349"/>
          <a:ext cx="83941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5CEC39-DB42-463F-A2D9-00339D3754C9}">
      <dsp:nvSpPr>
        <dsp:cNvPr id="0" name=""/>
        <dsp:cNvSpPr/>
      </dsp:nvSpPr>
      <dsp:spPr>
        <a:xfrm>
          <a:off x="0" y="3150349"/>
          <a:ext cx="8394103" cy="63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Социальные льготы, гарантии и компенсации</a:t>
          </a:r>
          <a:endParaRPr lang="ru-RU" sz="2200" b="1" kern="1200" dirty="0"/>
        </a:p>
      </dsp:txBody>
      <dsp:txXfrm>
        <a:off x="0" y="3150349"/>
        <a:ext cx="8394103" cy="630069"/>
      </dsp:txXfrm>
    </dsp:sp>
    <dsp:sp modelId="{EAD3DF19-0154-4ADE-BD05-CEAD367F5CDD}">
      <dsp:nvSpPr>
        <dsp:cNvPr id="0" name=""/>
        <dsp:cNvSpPr/>
      </dsp:nvSpPr>
      <dsp:spPr>
        <a:xfrm>
          <a:off x="0" y="3780419"/>
          <a:ext cx="83941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9162A8-E94B-44AF-8E63-6C1586AC9567}">
      <dsp:nvSpPr>
        <dsp:cNvPr id="0" name=""/>
        <dsp:cNvSpPr/>
      </dsp:nvSpPr>
      <dsp:spPr>
        <a:xfrm>
          <a:off x="0" y="3780419"/>
          <a:ext cx="8394103" cy="63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Взаимодействие сторон. Права, гарантии и обязательства профсоюзной организации</a:t>
          </a:r>
          <a:endParaRPr lang="ru-RU" sz="2100" b="1" kern="1200" dirty="0"/>
        </a:p>
      </dsp:txBody>
      <dsp:txXfrm>
        <a:off x="0" y="3780419"/>
        <a:ext cx="8394103" cy="630069"/>
      </dsp:txXfrm>
    </dsp:sp>
    <dsp:sp modelId="{8CC0A6B2-4397-420C-8701-8695AC8085ED}">
      <dsp:nvSpPr>
        <dsp:cNvPr id="0" name=""/>
        <dsp:cNvSpPr/>
      </dsp:nvSpPr>
      <dsp:spPr>
        <a:xfrm>
          <a:off x="0" y="4410489"/>
          <a:ext cx="83941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4E0416-2216-4DAD-BA68-8C1873AE2313}">
      <dsp:nvSpPr>
        <dsp:cNvPr id="0" name=""/>
        <dsp:cNvSpPr/>
      </dsp:nvSpPr>
      <dsp:spPr>
        <a:xfrm>
          <a:off x="0" y="4410489"/>
          <a:ext cx="8394103" cy="63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Заключительные положения</a:t>
          </a:r>
          <a:endParaRPr lang="ru-RU" sz="2200" b="1" kern="1200" dirty="0"/>
        </a:p>
      </dsp:txBody>
      <dsp:txXfrm>
        <a:off x="0" y="4410489"/>
        <a:ext cx="8394103" cy="630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A6F1D-C3F4-4FEA-A716-3F217B797874}">
      <dsp:nvSpPr>
        <dsp:cNvPr id="0" name=""/>
        <dsp:cNvSpPr/>
      </dsp:nvSpPr>
      <dsp:spPr>
        <a:xfrm>
          <a:off x="3509859" y="0"/>
          <a:ext cx="5264788" cy="1575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/>
            <a:t>воспроизводят наиболее важные нормы законодательства</a:t>
          </a:r>
        </a:p>
      </dsp:txBody>
      <dsp:txXfrm>
        <a:off x="3509859" y="196897"/>
        <a:ext cx="4674098" cy="1181380"/>
      </dsp:txXfrm>
    </dsp:sp>
    <dsp:sp modelId="{BB844034-ADB8-435A-B8AC-3139267C5C8F}">
      <dsp:nvSpPr>
        <dsp:cNvPr id="0" name=""/>
        <dsp:cNvSpPr/>
      </dsp:nvSpPr>
      <dsp:spPr>
        <a:xfrm>
          <a:off x="0" y="135016"/>
          <a:ext cx="3509859" cy="1305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Напоминания</a:t>
          </a:r>
          <a:r>
            <a:rPr lang="ru-RU" sz="3800" kern="1200" dirty="0" smtClean="0"/>
            <a:t> </a:t>
          </a:r>
          <a:endParaRPr lang="ru-RU" sz="3800" kern="1200" dirty="0"/>
        </a:p>
      </dsp:txBody>
      <dsp:txXfrm>
        <a:off x="63712" y="198728"/>
        <a:ext cx="3382435" cy="1177718"/>
      </dsp:txXfrm>
    </dsp:sp>
    <dsp:sp modelId="{6C8E81F6-DBC8-4318-BB41-2EB038155EEE}">
      <dsp:nvSpPr>
        <dsp:cNvPr id="0" name=""/>
        <dsp:cNvSpPr/>
      </dsp:nvSpPr>
      <dsp:spPr>
        <a:xfrm>
          <a:off x="3509859" y="1732692"/>
          <a:ext cx="5264788" cy="1575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/>
            <a:t>устанавливают дополнительные гарантии работникам</a:t>
          </a:r>
        </a:p>
      </dsp:txBody>
      <dsp:txXfrm>
        <a:off x="3509859" y="1929589"/>
        <a:ext cx="4674098" cy="1181380"/>
      </dsp:txXfrm>
    </dsp:sp>
    <dsp:sp modelId="{27190FBA-A61C-444A-8FA9-689C610F1045}">
      <dsp:nvSpPr>
        <dsp:cNvPr id="0" name=""/>
        <dsp:cNvSpPr/>
      </dsp:nvSpPr>
      <dsp:spPr>
        <a:xfrm>
          <a:off x="0" y="1872205"/>
          <a:ext cx="3509859" cy="12961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Улучшения</a:t>
          </a:r>
          <a:endParaRPr lang="ru-RU" sz="3200" b="1" kern="1200" dirty="0"/>
        </a:p>
      </dsp:txBody>
      <dsp:txXfrm>
        <a:off x="63273" y="1935478"/>
        <a:ext cx="3383313" cy="1169602"/>
      </dsp:txXfrm>
    </dsp:sp>
    <dsp:sp modelId="{AD453333-E0C1-4380-8141-F4B1E602B308}">
      <dsp:nvSpPr>
        <dsp:cNvPr id="0" name=""/>
        <dsp:cNvSpPr/>
      </dsp:nvSpPr>
      <dsp:spPr>
        <a:xfrm>
          <a:off x="3509859" y="3465385"/>
          <a:ext cx="5264788" cy="15751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1">
          <a:noAutofit/>
        </a:bodyPr>
        <a:lstStyle/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/>
            <a:t>разрешают спорные вопросы, восполняют пробелы в законодательстве</a:t>
          </a:r>
        </a:p>
      </dsp:txBody>
      <dsp:txXfrm>
        <a:off x="3509859" y="3662282"/>
        <a:ext cx="4674098" cy="1181380"/>
      </dsp:txXfrm>
    </dsp:sp>
    <dsp:sp modelId="{1E99779B-6DBF-4E74-B98A-C5E0EA16574D}">
      <dsp:nvSpPr>
        <dsp:cNvPr id="0" name=""/>
        <dsp:cNvSpPr/>
      </dsp:nvSpPr>
      <dsp:spPr>
        <a:xfrm>
          <a:off x="0" y="3600401"/>
          <a:ext cx="3509859" cy="1305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Разъяснения</a:t>
          </a:r>
          <a:r>
            <a:rPr lang="ru-RU" sz="4200" kern="1200" dirty="0" smtClean="0"/>
            <a:t> </a:t>
          </a:r>
          <a:endParaRPr lang="ru-RU" sz="4200" kern="1200" dirty="0"/>
        </a:p>
      </dsp:txBody>
      <dsp:txXfrm>
        <a:off x="63712" y="3664113"/>
        <a:ext cx="3382435" cy="1177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E4517-4DA4-4E85-915D-2FFA01B43831}">
      <dsp:nvSpPr>
        <dsp:cNvPr id="0" name=""/>
        <dsp:cNvSpPr/>
      </dsp:nvSpPr>
      <dsp:spPr>
        <a:xfrm>
          <a:off x="311883" y="562"/>
          <a:ext cx="7753012" cy="574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6000" tIns="144000" rIns="91440" bIns="36000" numCol="1" spcCol="1270" anchor="ctr" anchorCtr="1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baseline="0" dirty="0" smtClean="0"/>
            <a:t>Коллективный договор сохраняет своё действие</a:t>
          </a:r>
          <a:r>
            <a:rPr lang="ru-RU" sz="1800" b="0" kern="1200" baseline="0" dirty="0" smtClean="0"/>
            <a:t>		</a:t>
          </a:r>
          <a:endParaRPr lang="ru-RU" sz="1800" b="0" kern="1200" dirty="0" smtClean="0">
            <a:solidFill>
              <a:schemeClr val="tx1"/>
            </a:solidFill>
          </a:endParaRPr>
        </a:p>
      </dsp:txBody>
      <dsp:txXfrm>
        <a:off x="328722" y="17401"/>
        <a:ext cx="7719334" cy="541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8CB1836-AF8B-4F4F-A945-5E5E79330E48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sldImg"/>
          </p:nvPr>
        </p:nvSpPr>
        <p:spPr>
          <a:xfrm>
            <a:off x="903240" y="739800"/>
            <a:ext cx="4927320" cy="3697200"/>
          </a:xfrm>
          <a:prstGeom prst="rect">
            <a:avLst/>
          </a:prstGeom>
          <a:ln w="0">
            <a:noFill/>
          </a:ln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73560" y="4686480"/>
            <a:ext cx="5386680" cy="44380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sldNum" idx="15"/>
          </p:nvPr>
        </p:nvSpPr>
        <p:spPr>
          <a:xfrm>
            <a:off x="3815280" y="9371160"/>
            <a:ext cx="2917080" cy="49140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2C76C27-63E1-462B-A9C0-4842E3BFCD57}" type="slidenum">
              <a:rPr b="0" lang="ru-RU" sz="1200" spc="-1" strike="noStrike">
                <a:solidFill>
                  <a:schemeClr val="dk1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94A963-731D-46DD-A33E-F2E944A0520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9B7917-4D20-49DB-9A19-BB4E73B5E96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27E363-E8AC-4CA1-800D-9AA5A69D530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242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242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242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242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242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242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883D4A-8215-43D4-8424-30690BA4344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FE63967-E849-46C9-B93F-D9E5E97469C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5309FD3-BF03-465D-848B-D08EC782A4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6200DA5-EA25-4A6C-9C6A-8C35FFA69B1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E4BAA3D-01CA-4A46-B493-926BF9DD4E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A029DBA-61F2-4503-9C1E-C63618AACAC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29B6F01-A9FA-4224-B06A-77457991309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9C80B66-6C9D-42E9-BFD4-FCB66F22ECC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0A08E1C-2209-45DF-88DA-9AE5659C85C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D736AC7-0746-48F0-9D55-7F700EC0FD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8B39B8F-9AC4-442F-A505-22EE2F3B36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8BF1D6F-E060-4E79-9D66-169A5280E70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3B5541A-683A-4688-B655-FEA08ED214E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242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242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242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242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242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242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BFA18FB-D121-4B63-8006-127AF4092FC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3E7C43-BAA5-435B-8742-C28DD2AC29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912297-30F5-4A9B-B296-A959B6D2868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FC7C68-B984-4A19-B440-17DA30DC84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F0DFA9-F41A-4965-9D38-0BE6FB69617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5F4F71-B85C-461E-AC34-0F73997C5DF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43A556-811B-44EA-BC7E-4B79E8C578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55C872-A6F1-4F9E-9AC1-1B4EBB33BB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64000" sy="64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олилиния 6"/>
          <p:cNvSpPr/>
          <p:nvPr/>
        </p:nvSpPr>
        <p:spPr>
          <a:xfrm>
            <a:off x="-9360" y="-7200"/>
            <a:ext cx="9161280" cy="1039680"/>
          </a:xfrm>
          <a:custGeom>
            <a:avLst/>
            <a:gdLst>
              <a:gd name="textAreaLeft" fmla="*/ 0 w 9161280"/>
              <a:gd name="textAreaRight" fmla="*/ 9162720 w 9161280"/>
              <a:gd name="textAreaTop" fmla="*/ 0 h 1039680"/>
              <a:gd name="textAreaBottom" fmla="*/ 1041120 h 1039680"/>
            </a:gdLst>
            <a:ahLst/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00"/>
                </a:srgbClr>
              </a:gs>
              <a:gs pos="100000">
                <a:srgbClr val="00c4cd">
                  <a:alpha val="5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" name="Полилиния 7"/>
          <p:cNvSpPr/>
          <p:nvPr/>
        </p:nvSpPr>
        <p:spPr>
          <a:xfrm>
            <a:off x="4381560" y="-7200"/>
            <a:ext cx="4760640" cy="636480"/>
          </a:xfrm>
          <a:custGeom>
            <a:avLst/>
            <a:gdLst>
              <a:gd name="textAreaLeft" fmla="*/ 0 w 4760640"/>
              <a:gd name="textAreaRight" fmla="*/ 4762080 w 4760640"/>
              <a:gd name="textAreaTop" fmla="*/ 0 h 636480"/>
              <a:gd name="textAreaBottom" fmla="*/ 637920 h 636480"/>
            </a:gdLst>
            <a:ahLst/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>
                  <a:alpha val="30000"/>
                </a:srgbClr>
              </a:gs>
              <a:gs pos="80000">
                <a:srgbClr val="008abf">
                  <a:alpha val="4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8080" y="-18000"/>
            <a:ext cx="9195120" cy="1084680"/>
            <a:chOff x="-28080" y="-18000"/>
            <a:chExt cx="9195120" cy="1084680"/>
          </a:xfrm>
        </p:grpSpPr>
        <p:sp>
          <p:nvSpPr>
            <p:cNvPr id="3" name="Полилиния 11"/>
            <p:cNvSpPr/>
            <p:nvPr/>
          </p:nvSpPr>
          <p:spPr>
            <a:xfrm rot="21435600">
              <a:off x="-17640" y="200520"/>
              <a:ext cx="9161280" cy="647280"/>
            </a:xfrm>
            <a:custGeom>
              <a:avLst/>
              <a:gdLst>
                <a:gd name="textAreaLeft" fmla="*/ 0 w 9161280"/>
                <a:gd name="textAreaRight" fmla="*/ 9162720 w 9161280"/>
                <a:gd name="textAreaTop" fmla="*/ 0 h 647280"/>
                <a:gd name="textAreaBottom" fmla="*/ 648720 h 647280"/>
              </a:gdLst>
              <a:ahLst/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Times New Roman"/>
              </a:endParaRPr>
            </a:p>
          </p:txBody>
        </p:sp>
        <p:sp>
          <p:nvSpPr>
            <p:cNvPr id="4" name="Полилиния 12"/>
            <p:cNvSpPr/>
            <p:nvPr/>
          </p:nvSpPr>
          <p:spPr>
            <a:xfrm rot="21435600">
              <a:off x="-14040" y="275040"/>
              <a:ext cx="9173880" cy="528480"/>
            </a:xfrm>
            <a:custGeom>
              <a:avLst/>
              <a:gdLst>
                <a:gd name="textAreaLeft" fmla="*/ 0 w 9173880"/>
                <a:gd name="textAreaRight" fmla="*/ 9175320 w 9173880"/>
                <a:gd name="textAreaTop" fmla="*/ 0 h 528480"/>
                <a:gd name="textAreaBottom" fmla="*/ 529920 h 528480"/>
              </a:gdLst>
              <a:ahLst/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Times New Roman"/>
              </a:endParaRPr>
            </a:p>
          </p:txBody>
        </p:sp>
      </p:grpSp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2666880" y="6356520"/>
            <a:ext cx="335088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C81ACC7-76A4-42C2-958E-DDFC5E5571FB}" type="slidenum">
              <a: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 tx="0" ty="0" sx="64000" sy="64000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олилиния 6"/>
          <p:cNvSpPr/>
          <p:nvPr/>
        </p:nvSpPr>
        <p:spPr>
          <a:xfrm>
            <a:off x="-9360" y="-7200"/>
            <a:ext cx="9161280" cy="1039680"/>
          </a:xfrm>
          <a:custGeom>
            <a:avLst/>
            <a:gdLst>
              <a:gd name="textAreaLeft" fmla="*/ 0 w 9161280"/>
              <a:gd name="textAreaRight" fmla="*/ 9162720 w 9161280"/>
              <a:gd name="textAreaTop" fmla="*/ 0 h 1039680"/>
              <a:gd name="textAreaBottom" fmla="*/ 1041120 h 1039680"/>
            </a:gdLst>
            <a:ahLst/>
            <a:rect l="textAreaLeft" t="textAreaTop" r="textAreaRight" b="textAreaBottom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00"/>
                </a:srgbClr>
              </a:gs>
              <a:gs pos="100000">
                <a:srgbClr val="00c4cd">
                  <a:alpha val="5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7" name="Полилиния 7"/>
          <p:cNvSpPr/>
          <p:nvPr/>
        </p:nvSpPr>
        <p:spPr>
          <a:xfrm>
            <a:off x="4381560" y="-7200"/>
            <a:ext cx="4760640" cy="636480"/>
          </a:xfrm>
          <a:custGeom>
            <a:avLst/>
            <a:gdLst>
              <a:gd name="textAreaLeft" fmla="*/ 0 w 4760640"/>
              <a:gd name="textAreaRight" fmla="*/ 4762080 w 4760640"/>
              <a:gd name="textAreaTop" fmla="*/ 0 h 636480"/>
              <a:gd name="textAreaBottom" fmla="*/ 637920 h 636480"/>
            </a:gdLst>
            <a:ahLst/>
            <a:rect l="textAreaLeft" t="textAreaTop" r="textAreaRight" b="textAreaBottom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0a8">
                  <a:alpha val="30000"/>
                </a:srgbClr>
              </a:gs>
              <a:gs pos="80000">
                <a:srgbClr val="008abf">
                  <a:alpha val="45000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grpSp>
        <p:nvGrpSpPr>
          <p:cNvPr id="48" name="Группа 1"/>
          <p:cNvGrpSpPr/>
          <p:nvPr/>
        </p:nvGrpSpPr>
        <p:grpSpPr>
          <a:xfrm>
            <a:off x="-28080" y="-18000"/>
            <a:ext cx="9195120" cy="1084680"/>
            <a:chOff x="-28080" y="-18000"/>
            <a:chExt cx="9195120" cy="1084680"/>
          </a:xfrm>
        </p:grpSpPr>
        <p:sp>
          <p:nvSpPr>
            <p:cNvPr id="49" name="Полилиния 11"/>
            <p:cNvSpPr/>
            <p:nvPr/>
          </p:nvSpPr>
          <p:spPr>
            <a:xfrm rot="21435600">
              <a:off x="-17640" y="200520"/>
              <a:ext cx="9161280" cy="647280"/>
            </a:xfrm>
            <a:custGeom>
              <a:avLst/>
              <a:gdLst>
                <a:gd name="textAreaLeft" fmla="*/ 0 w 9161280"/>
                <a:gd name="textAreaRight" fmla="*/ 9162720 w 9161280"/>
                <a:gd name="textAreaTop" fmla="*/ 0 h 647280"/>
                <a:gd name="textAreaBottom" fmla="*/ 648720 h 647280"/>
              </a:gdLst>
              <a:ahLst/>
              <a:rect l="textAreaLeft" t="textAreaTop" r="textAreaRight" b="textAreaBottom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Times New Roman"/>
              </a:endParaRPr>
            </a:p>
          </p:txBody>
        </p:sp>
        <p:sp>
          <p:nvSpPr>
            <p:cNvPr id="50" name="Полилиния 12"/>
            <p:cNvSpPr/>
            <p:nvPr/>
          </p:nvSpPr>
          <p:spPr>
            <a:xfrm rot="21435600">
              <a:off x="-14040" y="275040"/>
              <a:ext cx="9173880" cy="528480"/>
            </a:xfrm>
            <a:custGeom>
              <a:avLst/>
              <a:gdLst>
                <a:gd name="textAreaLeft" fmla="*/ 0 w 9173880"/>
                <a:gd name="textAreaRight" fmla="*/ 9175320 w 9173880"/>
                <a:gd name="textAreaTop" fmla="*/ 0 h 528480"/>
                <a:gd name="textAreaBottom" fmla="*/ 529920 h 528480"/>
              </a:gdLst>
              <a:ahLst/>
              <a:rect l="textAreaLeft" t="textAreaTop" r="textAreaRight" b="textAreaBottom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pc="-1" strike="noStrike">
                <a:solidFill>
                  <a:schemeClr val="dk1"/>
                </a:solidFill>
                <a:latin typeface="Times New Roman"/>
              </a:endParaRPr>
            </a:p>
          </p:txBody>
        </p:sp>
      </p:grpSp>
      <p:sp>
        <p:nvSpPr>
          <p:cNvPr id="51" name="PlaceHolder 1"/>
          <p:cNvSpPr>
            <a:spLocks noGrp="1"/>
          </p:cNvSpPr>
          <p:nvPr>
            <p:ph type="ftr" idx="4"/>
          </p:nvPr>
        </p:nvSpPr>
        <p:spPr>
          <a:xfrm>
            <a:off x="2666880" y="6356520"/>
            <a:ext cx="335088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ldNum" idx="5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954121C-8EBF-4E04-8CAA-4F5417809775}" type="slidenum">
              <a: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diagramData" Target="../diagrams/data5.xml"/><Relationship Id="rId2" Type="http://schemas.openxmlformats.org/officeDocument/2006/relationships/diagramLayout" Target="../diagrams/layout5.xml"/><Relationship Id="rId3" Type="http://schemas.openxmlformats.org/officeDocument/2006/relationships/diagramQuickStyle" Target="../diagrams/quickStyle5.xml"/><Relationship Id="rId4" Type="http://schemas.openxmlformats.org/officeDocument/2006/relationships/diagramColors" Target="../diagrams/colors5.xml"/><Relationship Id="rId5" Type="http://schemas.microsoft.com/office/2007/relationships/diagramDrawing" Target="../diagrams/drawing5.xml"/><Relationship Id="rId6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21560" y="2421000"/>
            <a:ext cx="8490240" cy="2374560"/>
          </a:xfrm>
          <a:prstGeom prst="rect">
            <a:avLst/>
          </a:prstGeom>
          <a:noFill/>
          <a:ln w="0">
            <a:noFill/>
          </a:ln>
        </p:spPr>
        <p:txBody>
          <a:bodyPr lIns="0" rIns="18360" tIns="0" bIns="0" anchor="b">
            <a:noAutofit/>
          </a:bodyPr>
          <a:p>
            <a:pPr indent="0" algn="ctr">
              <a:lnSpc>
                <a:spcPct val="114000"/>
              </a:lnSpc>
              <a:buNone/>
              <a:tabLst>
                <a:tab algn="l" pos="0"/>
              </a:tabLst>
            </a:pPr>
            <a:r>
              <a:rPr b="1" lang="ru-RU" sz="3800" spc="-1" strike="noStrike">
                <a:solidFill>
                  <a:srgbClr val="003399"/>
                </a:solidFill>
                <a:latin typeface="Times New Roman"/>
              </a:rPr>
              <a:t>ВЕДЕНИЕ </a:t>
            </a:r>
            <a:br>
              <a:rPr sz="3800"/>
            </a:br>
            <a:r>
              <a:rPr b="1" lang="ru-RU" sz="3800" spc="-1" strike="noStrike">
                <a:solidFill>
                  <a:srgbClr val="003399"/>
                </a:solidFill>
                <a:latin typeface="Times New Roman"/>
              </a:rPr>
              <a:t>КОЛЛЕКТИВНЫХ ПЕРЕГОВОРОВ, </a:t>
            </a:r>
            <a:br>
              <a:rPr sz="3800"/>
            </a:br>
            <a:r>
              <a:rPr b="1" lang="ru-RU" sz="3800" spc="-1" strike="noStrike">
                <a:solidFill>
                  <a:srgbClr val="003399"/>
                </a:solidFill>
                <a:latin typeface="Times New Roman"/>
              </a:rPr>
              <a:t>ЗАКЛЮЧЕНИЕ КОЛЛЕКТИВНЫХ ДОГОВОРОВ, СОГЛАШЕНИЙ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Заголовок 1"/>
          <p:cNvSpPr/>
          <p:nvPr/>
        </p:nvSpPr>
        <p:spPr>
          <a:xfrm>
            <a:off x="1524960" y="1130760"/>
            <a:ext cx="7414920" cy="71820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dir="t" rig="flat">
              <a:rot lat="0" lon="0" rev="18900000"/>
            </a:lightRig>
          </a:scene3d>
          <a:sp3d contourW="12700">
            <a:contourClr>
              <a:srgbClr val="003399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0" rIns="18360" tIns="0" bIns="0" anchor="b">
            <a:noAutofit/>
            <a:scene3d>
              <a:camera prst="orthographicFront"/>
              <a:lightRig dir="t" rig="threePt"/>
            </a:scene3d>
            <a:sp3d extrusionH="31750" contourW="6350" prstMaterial="powder">
              <a:bevelT prst="angle" w="19050" h="19050"/>
              <a:contourClr>
                <a:srgbClr val="003399"/>
              </a:contourClr>
            </a:sp3d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003399"/>
                </a:solidFill>
                <a:latin typeface="Times New Roman"/>
              </a:rPr>
              <a:t>РЕГИОНАЛЬНЫЙ СОЮЗ «ИВАНОВСКОЕ ОБЛАСТНОЕ ОБЪЕДИНЕНИЕ ОРГАНИЗАЦИЙ ПРОФСОЮЗОВ»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Рисунок 5" descr=""/>
          <p:cNvPicPr/>
          <p:nvPr/>
        </p:nvPicPr>
        <p:blipFill>
          <a:blip r:embed="rId1"/>
          <a:stretch/>
        </p:blipFill>
        <p:spPr>
          <a:xfrm>
            <a:off x="450000" y="953280"/>
            <a:ext cx="1073520" cy="1073520"/>
          </a:xfrm>
          <a:prstGeom prst="rect">
            <a:avLst/>
          </a:prstGeom>
          <a:ln w="0">
            <a:noFill/>
          </a:ln>
        </p:spPr>
      </p:pic>
      <p:sp>
        <p:nvSpPr>
          <p:cNvPr id="101" name="Заголовок 1"/>
          <p:cNvSpPr/>
          <p:nvPr/>
        </p:nvSpPr>
        <p:spPr>
          <a:xfrm>
            <a:off x="4212000" y="4941000"/>
            <a:ext cx="4440240" cy="10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8360" tIns="0" bIns="0" anchor="b">
            <a:noAutofit/>
            <a:scene3d>
              <a:camera prst="orthographicFront"/>
              <a:lightRig dir="t" rig="flat">
                <a:rot lat="0" lon="0" rev="18900000"/>
              </a:lightRig>
            </a:scene3d>
            <a:sp3d extrusionH="31750" contourW="6350" prstMaterial="powder">
              <a:bevelT prst="angle" w="19050" h="19050"/>
              <a:contourClr>
                <a:srgbClr val="003399"/>
              </a:contourClr>
            </a:sp3d>
          </a:bodyPr>
          <a:p>
            <a:pPr algn="ctr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rgbClr val="003399"/>
                </a:solidFill>
                <a:latin typeface="Times New Roman"/>
              </a:rPr>
              <a:t>Прокофьичева Елена Всеволодовна,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000" spc="-1" strike="noStrike">
                <a:solidFill>
                  <a:srgbClr val="003399"/>
                </a:solidFill>
                <a:latin typeface="Times New Roman"/>
              </a:rPr>
              <a:t>специалист отдела социально-трудовых отношений ИОООП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720000" y="1332360"/>
            <a:ext cx="7689960" cy="5326560"/>
          </a:xfrm>
          <a:prstGeom prst="rect">
            <a:avLst/>
          </a:prstGeom>
          <a:ln w="0">
            <a:noFill/>
          </a:ln>
        </p:spPr>
      </p:pic>
      <p:sp>
        <p:nvSpPr>
          <p:cNvPr id="151" name="PlaceHolder 7"/>
          <p:cNvSpPr/>
          <p:nvPr/>
        </p:nvSpPr>
        <p:spPr>
          <a:xfrm>
            <a:off x="360000" y="493200"/>
            <a:ext cx="845892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Примерная форма заявления о передаче полномочий ППО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5"/>
          <p:cNvSpPr/>
          <p:nvPr/>
        </p:nvSpPr>
        <p:spPr>
          <a:xfrm>
            <a:off x="1087920" y="491040"/>
            <a:ext cx="721620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Принципы заключения коллективных договоров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2880000" y="1620000"/>
            <a:ext cx="5758920" cy="53892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РАВНОПРАВИЕ СТОРОН И УЧЕТ ИХ ИНТЕРЕСОВ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2880000" y="2376000"/>
            <a:ext cx="5758920" cy="53892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СОБЛЮДЕНИЕ ТРУДОВОГО ЗАКОНОДАТЕЛЬСТВА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360000" y="2657160"/>
            <a:ext cx="1798920" cy="2741760"/>
          </a:xfrm>
          <a:prstGeom prst="rect">
            <a:avLst/>
          </a:prstGeom>
          <a:ln w="0">
            <a:noFill/>
          </a:ln>
        </p:spPr>
      </p:pic>
      <p:sp>
        <p:nvSpPr>
          <p:cNvPr id="156" name=""/>
          <p:cNvSpPr/>
          <p:nvPr/>
        </p:nvSpPr>
        <p:spPr>
          <a:xfrm>
            <a:off x="2880360" y="1620360"/>
            <a:ext cx="5758920" cy="53892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РАВНОПРАВИЕ СТОРОН И УЧЕТ ИХ ИНТЕРЕСОВ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2880000" y="3132000"/>
            <a:ext cx="5758920" cy="89892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СВОБОДА ВЫБОРА СОДЕРЖАНИЯ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КОЛЛЕКТИВНОГО ДОГОВОРА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2880000" y="4284000"/>
            <a:ext cx="5758920" cy="89892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ДОБРОВОЛЬНОСТЬ ПРИНЯТИЯ ОБЯЗАТЕЛЬСТВ И РЕАЛЬНОСТЬ ИХ ОБЕСПЕЧЕНИЯ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"/>
          <p:cNvSpPr/>
          <p:nvPr/>
        </p:nvSpPr>
        <p:spPr>
          <a:xfrm>
            <a:off x="2880000" y="5436000"/>
            <a:ext cx="5758920" cy="71892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СИСТЕМАТИЧНОСТЬ КОНТРОЛЯ И НЕОТВРАТИМОСТЬ ПОСЛЕДСТВИЙ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Num" idx="13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2BF25BB-7428-46A7-824E-7531A6AA6D3C}" type="slidenum">
              <a: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rPr>
              <a:t>6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title"/>
          </p:nvPr>
        </p:nvSpPr>
        <p:spPr>
          <a:xfrm>
            <a:off x="107640" y="548640"/>
            <a:ext cx="9142200" cy="5630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Порядок заключения коллективного договора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Номер слайда 2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5E7F6CC5-F2F1-4612-9107-DD50287902F3}" type="slidenum">
              <a: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rPr>
              <a:t>6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3" name="Схема 1"/>
          <p:cNvGrpSpPr/>
          <p:nvPr/>
        </p:nvGrpSpPr>
        <p:grpSpPr>
          <a:xfrm>
            <a:off x="497880" y="1556640"/>
            <a:ext cx="8361360" cy="4678920"/>
            <a:chOff x="497880" y="1556640"/>
            <a:chExt cx="8361360" cy="4678920"/>
          </a:xfrm>
        </p:grpSpPr>
        <p:sp>
          <p:nvSpPr>
            <p:cNvPr id="164" name=""/>
            <p:cNvSpPr/>
            <p:nvPr/>
          </p:nvSpPr>
          <p:spPr>
            <a:xfrm>
              <a:off x="497880" y="1556640"/>
              <a:ext cx="8361360" cy="467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497880" y="1556640"/>
              <a:ext cx="6688800" cy="10278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65520" dir="5400000" dist="3816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numCol="1" spcCol="1440" lIns="90000" rIns="1148760" tIns="91440" bIns="91440" anchor="ctr">
              <a:noAutofit/>
            </a:bodyPr>
            <a:p>
              <a:pPr algn="ctr" defTabSz="1066680">
                <a:lnSpc>
                  <a:spcPct val="100000"/>
                </a:lnSpc>
              </a:pPr>
              <a:r>
                <a:rPr b="1" lang="ru-RU" sz="2400" spc="-1" strike="noStrike">
                  <a:solidFill>
                    <a:schemeClr val="lt1"/>
                  </a:solidFill>
                  <a:latin typeface="Times New Roman"/>
                </a:rPr>
                <a:t>Подготовка 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1066680">
                <a:lnSpc>
                  <a:spcPct val="90000"/>
                </a:lnSpc>
                <a:spcAft>
                  <a:spcPts val="839"/>
                </a:spcAft>
              </a:pPr>
              <a:r>
                <a:rPr b="1" lang="ru-RU" sz="2400" spc="-1" strike="noStrike">
                  <a:solidFill>
                    <a:schemeClr val="lt1"/>
                  </a:solidFill>
                  <a:latin typeface="Times New Roman"/>
                </a:rPr>
                <a:t>к коллективным переговорам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1058040" y="2773800"/>
              <a:ext cx="6688800" cy="10278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65520" dir="5400000" dist="3816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numCol="1" spcCol="1440" lIns="90000" rIns="1321200" tIns="91440" bIns="91440" anchor="ctr">
              <a:noAutofit/>
            </a:bodyPr>
            <a:p>
              <a:pPr algn="ctr" defTabSz="1066680">
                <a:lnSpc>
                  <a:spcPct val="90000"/>
                </a:lnSpc>
                <a:spcAft>
                  <a:spcPts val="839"/>
                </a:spcAft>
              </a:pPr>
              <a:r>
                <a:rPr b="1" lang="ru-RU" sz="2400" spc="-1" strike="noStrike">
                  <a:solidFill>
                    <a:schemeClr val="lt1"/>
                  </a:solidFill>
                  <a:latin typeface="Times New Roman"/>
                </a:rPr>
                <a:t>Коллективные переговоры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1610280" y="3990600"/>
              <a:ext cx="6688800" cy="10278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65520" dir="5400000" dist="3816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numCol="1" spcCol="1440" lIns="90000" rIns="1312560" tIns="91440" bIns="91440" anchor="ctr">
              <a:noAutofit/>
            </a:bodyPr>
            <a:p>
              <a:pPr algn="r" defTabSz="1066680">
                <a:lnSpc>
                  <a:spcPct val="90000"/>
                </a:lnSpc>
                <a:spcAft>
                  <a:spcPts val="839"/>
                </a:spcAft>
              </a:pPr>
              <a:r>
                <a:rPr b="1" lang="ru-RU" sz="2400" spc="-1" strike="noStrike">
                  <a:solidFill>
                    <a:schemeClr val="lt1"/>
                  </a:solidFill>
                  <a:latin typeface="Times New Roman"/>
                </a:rPr>
                <a:t>Подписание коллективного договора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2170440" y="5207760"/>
              <a:ext cx="6688800" cy="10278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65520" dir="5400000" dist="3816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/>
            <a:fillRef idx="0"/>
            <a:effectRef idx="2"/>
            <a:fontRef idx="minor"/>
          </p:style>
          <p:txBody>
            <a:bodyPr numCol="1" spcCol="1440" lIns="90000" rIns="1321200" tIns="91440" bIns="91440" anchor="ctr">
              <a:noAutofit/>
            </a:bodyPr>
            <a:p>
              <a:pPr algn="ctr" defTabSz="1066680">
                <a:lnSpc>
                  <a:spcPct val="90000"/>
                </a:lnSpc>
                <a:spcAft>
                  <a:spcPts val="839"/>
                </a:spcAft>
              </a:pPr>
              <a:r>
                <a:rPr b="1" lang="ru-RU" sz="2400" spc="-1" strike="noStrike">
                  <a:solidFill>
                    <a:schemeClr val="lt1"/>
                  </a:solidFill>
                  <a:latin typeface="Times New Roman"/>
                </a:rPr>
                <a:t>Уведомительная регистрация коллективного договора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6519240" y="2345400"/>
              <a:ext cx="667440" cy="66744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z="300000" prstMaterial="metal">
              <a:bevelT w="88900" h="203200"/>
              <a:bevelB w="165100" h="254000"/>
            </a:sp3d>
          </p:spPr>
          <p:style>
            <a:lnRef idx="0"/>
            <a:fillRef idx="0"/>
            <a:effectRef idx="0"/>
            <a:fontRef idx="minor"/>
          </p:style>
          <p:txBody>
            <a:bodyPr numCol="1" spcCol="1440" lIns="40680" rIns="40680" tIns="40680" bIns="4068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32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7079400" y="3562560"/>
              <a:ext cx="667440" cy="66744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z="300000" prstMaterial="metal">
              <a:bevelT w="88900" h="203200"/>
              <a:bevelB w="165100" h="254000"/>
            </a:sp3d>
          </p:spPr>
          <p:style>
            <a:lnRef idx="0"/>
            <a:fillRef idx="0"/>
            <a:effectRef idx="0"/>
            <a:fontRef idx="minor"/>
          </p:style>
          <p:txBody>
            <a:bodyPr numCol="1" spcCol="1440" lIns="40680" rIns="40680" tIns="40680" bIns="4068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32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7631640" y="4779360"/>
              <a:ext cx="667440" cy="66744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  <a:sp3d contourW="19050" z="300000" prstMaterial="metal">
              <a:bevelT w="88900" h="203200"/>
              <a:bevelB w="165100" h="254000"/>
            </a:sp3d>
          </p:spPr>
          <p:style>
            <a:lnRef idx="0"/>
            <a:fillRef idx="0"/>
            <a:effectRef idx="0"/>
            <a:fontRef idx="minor"/>
          </p:style>
          <p:txBody>
            <a:bodyPr numCol="1" spcCol="1440" lIns="40680" rIns="40680" tIns="40680" bIns="4068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32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"/>
          <p:cNvSpPr/>
          <p:nvPr/>
        </p:nvSpPr>
        <p:spPr>
          <a:xfrm>
            <a:off x="2880000" y="1620000"/>
            <a:ext cx="5758920" cy="53892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РАВНОПРАВИЕ СТОРОН И УЧЕТ ИХ ИНТЕРЕСОВ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360000" y="2657160"/>
            <a:ext cx="1798920" cy="2741760"/>
          </a:xfrm>
          <a:prstGeom prst="rect">
            <a:avLst/>
          </a:prstGeom>
          <a:ln w="0">
            <a:noFill/>
          </a:ln>
        </p:spPr>
      </p:pic>
      <p:sp>
        <p:nvSpPr>
          <p:cNvPr id="174" name=""/>
          <p:cNvSpPr/>
          <p:nvPr/>
        </p:nvSpPr>
        <p:spPr>
          <a:xfrm>
            <a:off x="2880360" y="1548000"/>
            <a:ext cx="5758920" cy="89892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РАЗРАБОТАТЬ СВОЙ  ВАРИАНТ ПРОЕКТА КОЛЛЕКТИВНОГО  ДОГОВОРА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2880000" y="2700000"/>
            <a:ext cx="5758920" cy="89892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ОПРЕДЕЛИТЬ ПРИОРИТЕТНЫЕ ЗАДАЧИ,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КОТОРЫЕ ВАЖНО РЕШИТЬ В ХОДЕ ПЕРЕГОВОРОВ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2880000" y="3852000"/>
            <a:ext cx="5758920" cy="104292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ПОДОБРАТЬ И УТВЕРДИТЬ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СВОИХ  ПРЕДСТАВИТЕЛЕЙ В КОМИССИЮ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ПО ВЕДЕНИЮ КОЛЛЕКТИВНЫХ ПЕРЕГОВОРОВ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2880000" y="5148000"/>
            <a:ext cx="5758920" cy="86292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ПРОВЕСТИ  ПРЕДВАРИТЕЛЬНУЮ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АНАЛИТИЧЕСКУЮ РАБОТУ, ПРОДУМАТЬ СТРАТЕГИЮ И ТАКТИКУ ПЕРЕГОВОРОВ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8"/>
          <p:cNvSpPr/>
          <p:nvPr/>
        </p:nvSpPr>
        <p:spPr>
          <a:xfrm>
            <a:off x="1087920" y="495360"/>
            <a:ext cx="721620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Подготовка к коллективным переговорам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6"/>
          <p:cNvSpPr/>
          <p:nvPr/>
        </p:nvSpPr>
        <p:spPr>
          <a:xfrm>
            <a:off x="1087920" y="497520"/>
            <a:ext cx="721620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Подготовка к коллективным переговорам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1980000" y="1404000"/>
            <a:ext cx="6299280" cy="57528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Изучите и проанализируйте нормативные правовые акты (федерального, отраслевого, регионального уровней)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872640" y="1404000"/>
            <a:ext cx="553680" cy="553680"/>
          </a:xfrm>
          <a:prstGeom prst="rect">
            <a:avLst/>
          </a:prstGeom>
          <a:ln w="0">
            <a:noFill/>
          </a:ln>
        </p:spPr>
      </p:pic>
      <p:sp>
        <p:nvSpPr>
          <p:cNvPr id="182" name=""/>
          <p:cNvSpPr/>
          <p:nvPr/>
        </p:nvSpPr>
        <p:spPr>
          <a:xfrm>
            <a:off x="1980000" y="2268000"/>
            <a:ext cx="6299280" cy="57528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Проанализируйте информацию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о текущем состоянии организации, доходах и расходах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2"/>
          <a:stretch/>
        </p:blipFill>
        <p:spPr>
          <a:xfrm>
            <a:off x="965160" y="2224440"/>
            <a:ext cx="557280" cy="557280"/>
          </a:xfrm>
          <a:prstGeom prst="rect">
            <a:avLst/>
          </a:prstGeom>
          <a:ln w="0">
            <a:noFill/>
          </a:ln>
        </p:spPr>
      </p:pic>
      <p:sp>
        <p:nvSpPr>
          <p:cNvPr id="184" name=""/>
          <p:cNvSpPr/>
          <p:nvPr/>
        </p:nvSpPr>
        <p:spPr>
          <a:xfrm>
            <a:off x="1980000" y="3132000"/>
            <a:ext cx="6299280" cy="57528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Изучите и проанализируйте содержание отраслевых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и территориальных соглашений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3"/>
          <a:stretch/>
        </p:blipFill>
        <p:spPr>
          <a:xfrm>
            <a:off x="900000" y="3132000"/>
            <a:ext cx="553680" cy="553680"/>
          </a:xfrm>
          <a:prstGeom prst="rect">
            <a:avLst/>
          </a:prstGeom>
          <a:ln w="0">
            <a:noFill/>
          </a:ln>
        </p:spPr>
      </p:pic>
      <p:pic>
        <p:nvPicPr>
          <p:cNvPr id="186" name="" descr=""/>
          <p:cNvPicPr/>
          <p:nvPr/>
        </p:nvPicPr>
        <p:blipFill>
          <a:blip r:embed="rId4"/>
          <a:stretch/>
        </p:blipFill>
        <p:spPr>
          <a:xfrm>
            <a:off x="882000" y="3996000"/>
            <a:ext cx="557280" cy="557280"/>
          </a:xfrm>
          <a:prstGeom prst="rect">
            <a:avLst/>
          </a:prstGeom>
          <a:ln w="0">
            <a:noFill/>
          </a:ln>
        </p:spPr>
      </p:pic>
      <p:pic>
        <p:nvPicPr>
          <p:cNvPr id="187" name="" descr=""/>
          <p:cNvPicPr/>
          <p:nvPr/>
        </p:nvPicPr>
        <p:blipFill>
          <a:blip r:embed="rId5"/>
          <a:stretch/>
        </p:blipFill>
        <p:spPr>
          <a:xfrm>
            <a:off x="885600" y="4788000"/>
            <a:ext cx="553680" cy="553680"/>
          </a:xfrm>
          <a:prstGeom prst="rect">
            <a:avLst/>
          </a:prstGeom>
          <a:ln w="0">
            <a:noFill/>
          </a:ln>
        </p:spPr>
      </p:pic>
      <p:pic>
        <p:nvPicPr>
          <p:cNvPr id="188" name="" descr=""/>
          <p:cNvPicPr/>
          <p:nvPr/>
        </p:nvPicPr>
        <p:blipFill>
          <a:blip r:embed="rId6"/>
          <a:stretch/>
        </p:blipFill>
        <p:spPr>
          <a:xfrm>
            <a:off x="972000" y="5688000"/>
            <a:ext cx="539280" cy="539280"/>
          </a:xfrm>
          <a:prstGeom prst="rect">
            <a:avLst/>
          </a:prstGeom>
          <a:ln w="0">
            <a:noFill/>
          </a:ln>
        </p:spPr>
      </p:pic>
      <p:sp>
        <p:nvSpPr>
          <p:cNvPr id="189" name=""/>
          <p:cNvSpPr/>
          <p:nvPr/>
        </p:nvSpPr>
        <p:spPr>
          <a:xfrm>
            <a:off x="1980000" y="5652000"/>
            <a:ext cx="6299280" cy="57528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Изучите судебные решения по проблемным вопросам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1980000" y="4824000"/>
            <a:ext cx="6299280" cy="57528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Изучите информацию о предоставляемых льготах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в других организациях отрасли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1980000" y="3996000"/>
            <a:ext cx="6299280" cy="57528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263cf0"/>
                </a:solidFill>
                <a:latin typeface="Times New Roman"/>
              </a:rPr>
              <a:t>Изучите макеты коллективных договоров, методические материалы по ведению коллективных переговоров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Рисунок 2" descr=""/>
          <p:cNvPicPr/>
          <p:nvPr/>
        </p:nvPicPr>
        <p:blipFill>
          <a:blip r:embed="rId1"/>
          <a:stretch/>
        </p:blipFill>
        <p:spPr>
          <a:xfrm>
            <a:off x="323640" y="2367000"/>
            <a:ext cx="4121280" cy="4489200"/>
          </a:xfrm>
          <a:prstGeom prst="rect">
            <a:avLst/>
          </a:prstGeom>
          <a:ln w="0">
            <a:noFill/>
          </a:ln>
        </p:spPr>
      </p:pic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04000" y="620640"/>
            <a:ext cx="3763440" cy="30945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Пример листовки </a:t>
            </a:r>
            <a:br>
              <a:rPr sz="2400"/>
            </a:b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«Важные положения коллективного договора»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Рисунок 6" descr=""/>
          <p:cNvPicPr/>
          <p:nvPr/>
        </p:nvPicPr>
        <p:blipFill>
          <a:blip r:embed="rId2"/>
          <a:stretch/>
        </p:blipFill>
        <p:spPr>
          <a:xfrm>
            <a:off x="196560" y="476640"/>
            <a:ext cx="4248000" cy="201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13200" y="742320"/>
            <a:ext cx="8433360" cy="43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Уведомление о начале коллективных переговоров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143640" y="1173960"/>
            <a:ext cx="8772840" cy="511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1111"/>
          </a:bodyPr>
          <a:p>
            <a:pPr marL="274320" indent="0" algn="just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601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Инициатором коллективных переговоров вправе выступать </a:t>
            </a:r>
            <a:r>
              <a:rPr b="1" lang="ru-RU" sz="2200" spc="-1" strike="noStrike">
                <a:solidFill>
                  <a:schemeClr val="dk1"/>
                </a:solidFill>
                <a:latin typeface="Times New Roman"/>
              </a:rPr>
              <a:t>любая из сторон </a:t>
            </a: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социального партнерства.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Представители стороны, получившие письменное предложение о начале переговоров, </a:t>
            </a:r>
            <a:r>
              <a:rPr b="1" lang="ru-RU" sz="2200" spc="-1" strike="noStrike">
                <a:solidFill>
                  <a:schemeClr val="dk1"/>
                </a:solidFill>
                <a:latin typeface="Times New Roman"/>
              </a:rPr>
              <a:t>обязаны вступить в переговоры </a:t>
            </a: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в течение </a:t>
            </a:r>
            <a:r>
              <a:rPr b="1" lang="ru-RU" sz="2200" spc="-1" strike="noStrike">
                <a:solidFill>
                  <a:schemeClr val="dk1"/>
                </a:solidFill>
                <a:latin typeface="Times New Roman"/>
              </a:rPr>
              <a:t>семи</a:t>
            </a: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1" lang="ru-RU" sz="2200" spc="-1" strike="noStrike">
                <a:solidFill>
                  <a:schemeClr val="dk1"/>
                </a:solidFill>
                <a:latin typeface="Times New Roman"/>
              </a:rPr>
              <a:t>календарных дней</a:t>
            </a: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Отсчет семидневного срока начинается не со дня подписания предложения о начале переговоров, а </a:t>
            </a:r>
            <a:r>
              <a:rPr b="1" lang="ru-RU" sz="2200" spc="-1" strike="noStrike">
                <a:solidFill>
                  <a:schemeClr val="dk1"/>
                </a:solidFill>
                <a:latin typeface="Times New Roman"/>
              </a:rPr>
              <a:t>со дня его получения </a:t>
            </a: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другой стороной.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ru-RU" sz="2200" spc="-1" strike="noStrike">
                <a:solidFill>
                  <a:schemeClr val="dk1"/>
                </a:solidFill>
                <a:latin typeface="Times New Roman"/>
              </a:rPr>
              <a:t>Днем начала коллективных переговоров </a:t>
            </a: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является </a:t>
            </a:r>
            <a:r>
              <a:rPr b="1" lang="ru-RU" sz="2200" spc="-1" strike="noStrike">
                <a:solidFill>
                  <a:schemeClr val="dk1"/>
                </a:solidFill>
                <a:latin typeface="Times New Roman"/>
              </a:rPr>
              <a:t>день</a:t>
            </a: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, следующий за днем получения инициатором переговоров </a:t>
            </a:r>
            <a:r>
              <a:rPr b="1" lang="ru-RU" sz="2200" spc="-1" strike="noStrike">
                <a:solidFill>
                  <a:schemeClr val="dk1"/>
                </a:solidFill>
                <a:latin typeface="Times New Roman"/>
              </a:rPr>
              <a:t>ответа</a:t>
            </a: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 с указанием представителей другой стороны.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711400" y="1268640"/>
            <a:ext cx="3130560" cy="2396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Уведомление о начале коллективных переговоров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Рисунок 3" descr=""/>
          <p:cNvPicPr/>
          <p:nvPr/>
        </p:nvPicPr>
        <p:blipFill>
          <a:blip r:embed="rId1"/>
          <a:stretch/>
        </p:blipFill>
        <p:spPr>
          <a:xfrm>
            <a:off x="513720" y="894600"/>
            <a:ext cx="5121000" cy="596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13200" y="742320"/>
            <a:ext cx="8433360" cy="43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Создание комиссии по ведению коллективных переговоров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143640" y="1173960"/>
            <a:ext cx="8772840" cy="47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3333"/>
          </a:bodyPr>
          <a:p>
            <a:pPr marL="274320"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Стороны коллективных переговоров </a:t>
            </a: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на равноправной основе 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образуют комиссию из наделенных необходимыми полномочиями представителей.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Представители каждой из сторон выдвигают в состав комиссии </a:t>
            </a: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равное число ее членов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, но при этом сами решают, кто ими станет.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Представители сторон определяют </a:t>
            </a: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сроки, место и порядок 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проведения коллективных переговоров.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Создание комиссии оформляется </a:t>
            </a: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приказом руководителя 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организации.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13200" y="742320"/>
            <a:ext cx="2817000" cy="2828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Создание комиссии по ведению коллективных переговоров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143640" y="1173960"/>
            <a:ext cx="8772840" cy="477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74320"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74320"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274320"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Рисунок 3" descr=""/>
          <p:cNvPicPr/>
          <p:nvPr/>
        </p:nvPicPr>
        <p:blipFill>
          <a:blip r:embed="rId1"/>
          <a:stretch/>
        </p:blipFill>
        <p:spPr>
          <a:xfrm>
            <a:off x="3726360" y="739080"/>
            <a:ext cx="5205960" cy="611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" descr=""/>
          <p:cNvPicPr/>
          <p:nvPr/>
        </p:nvPicPr>
        <p:blipFill>
          <a:blip r:embed="rId1"/>
          <a:stretch/>
        </p:blipFill>
        <p:spPr>
          <a:xfrm>
            <a:off x="1134000" y="1196640"/>
            <a:ext cx="6730560" cy="3336840"/>
          </a:xfrm>
          <a:prstGeom prst="rect">
            <a:avLst/>
          </a:prstGeom>
          <a:ln w="0">
            <a:noFill/>
          </a:ln>
        </p:spPr>
      </p:pic>
      <p:sp>
        <p:nvSpPr>
          <p:cNvPr id="103" name="TextBox 6"/>
          <p:cNvSpPr/>
          <p:nvPr/>
        </p:nvSpPr>
        <p:spPr>
          <a:xfrm>
            <a:off x="575640" y="4797000"/>
            <a:ext cx="784692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c00000"/>
                </a:solidFill>
                <a:latin typeface="Times New Roman"/>
              </a:rPr>
              <a:t>Коллективный договор</a:t>
            </a:r>
            <a:r>
              <a:rPr b="1" lang="ru-RU" sz="20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–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3399"/>
                </a:solidFill>
                <a:latin typeface="Times New Roman"/>
              </a:rPr>
              <a:t>правовой акт, регулирующий социально-трудовые отношения в организации или у индивидуального предпринимателя и заключаемый работниками и работодателем в лице их представителей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3399"/>
                </a:solidFill>
                <a:latin typeface="Times New Roman"/>
              </a:rPr>
              <a:t>(статья 40 Трудового Кодекса Российской Федерации).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0" y="646920"/>
            <a:ext cx="8927280" cy="5742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700" spc="-1" strike="noStrike">
                <a:solidFill>
                  <a:srgbClr val="003399"/>
                </a:solidFill>
                <a:latin typeface="Times New Roman"/>
              </a:rPr>
              <a:t>Коллективный договор 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ldNum" idx="10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0C66106-7D27-4C0E-B12C-8DB33965FFC3}" type="slidenum">
              <a: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13200" y="742320"/>
            <a:ext cx="8433360" cy="5965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Организация работы комиссии </a:t>
            </a:r>
            <a:br>
              <a:rPr sz="2400"/>
            </a:b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по ведению коллективных переговоров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143640" y="1173960"/>
            <a:ext cx="8772840" cy="527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74320"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Сроки работы комиссии – </a:t>
            </a: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не более трех месяцев </a:t>
            </a: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со дня начала переговоров.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Участники переговоров освобождаются от основной работы</a:t>
            </a: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 с сохранением среднего заработка </a:t>
            </a: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на срок, определяемый соглашением сторон, но не более трех месяцев.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Для повышения эффективности переговоров и степени ответственности сторон рекомендуется </a:t>
            </a: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протоколировать заседания </a:t>
            </a: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комиссии.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Стороны должны </a:t>
            </a: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предоставлять</a:t>
            </a: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 друг другу </a:t>
            </a: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не позднее двух недель </a:t>
            </a: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со дня получения соответствующего запроса имеющуюся у них </a:t>
            </a: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информацию</a:t>
            </a: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, необходимую </a:t>
            </a: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для ведения коллективных переговоров.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Участники коллективных переговоров, другие лица, связанные с ведением коллективных переговоров, </a:t>
            </a: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не должны разглашать </a:t>
            </a: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полученные сведения, если эти</a:t>
            </a: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 сведения </a:t>
            </a: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относятся к </a:t>
            </a:r>
            <a:r>
              <a:rPr b="1" lang="ru-RU" sz="1800" spc="-1" strike="noStrike">
                <a:solidFill>
                  <a:schemeClr val="dk1"/>
                </a:solidFill>
                <a:latin typeface="Times New Roman"/>
              </a:rPr>
              <a:t>охраняемой законом тайне </a:t>
            </a:r>
            <a:r>
              <a:rPr b="0" lang="ru-RU" sz="1800" spc="-1" strike="noStrike">
                <a:solidFill>
                  <a:schemeClr val="dk1"/>
                </a:solidFill>
                <a:latin typeface="Times New Roman"/>
              </a:rPr>
              <a:t>(государственной, служебной, коммерческой и иной)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724000" y="1845000"/>
            <a:ext cx="3094560" cy="2612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Примерная форма протокола заседания комиссии </a:t>
            </a:r>
            <a:br>
              <a:rPr sz="2400"/>
            </a:b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по регулированию социально-трудовых отношений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7" name="Рисунок 3" descr=""/>
          <p:cNvPicPr/>
          <p:nvPr/>
        </p:nvPicPr>
        <p:blipFill>
          <a:blip r:embed="rId1"/>
          <a:stretch/>
        </p:blipFill>
        <p:spPr>
          <a:xfrm>
            <a:off x="197280" y="799560"/>
            <a:ext cx="5399280" cy="605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13200" y="548640"/>
            <a:ext cx="8433360" cy="5965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Создание проекта коллективного договора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143640" y="1052640"/>
            <a:ext cx="8772840" cy="503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3333"/>
          </a:bodyPr>
          <a:p>
            <a:pPr marL="274320"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Содержание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 и структура, порядок разработки и заключения коллективного договора </a:t>
            </a: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определяются сторонами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Подготовка коллективного договора </a:t>
            </a: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по разделам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Размножение проекта коллективного договора и </a:t>
            </a: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обсуждение его в подразделениях 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организации.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Доработка проекта 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коллективного договора на основании замечаний и предложений работников.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Если стороны в течение трех месяцев не достигли согласия по отдельным положениям проекта коллективного договора, составляется </a:t>
            </a: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протокол разногласий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, где указываются те предложения, по которым не было достигнуто согласие.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177200" y="548640"/>
            <a:ext cx="6705360" cy="8622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Гарантии и компенсации лицам, участвующим в коллективных переговорах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143640" y="1196640"/>
            <a:ext cx="8772840" cy="503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7222" lnSpcReduction="10000"/>
          </a:bodyPr>
          <a:p>
            <a:pPr marL="274320"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Освобождаются от основной работы 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с сохранением среднего заработка на срок, определяемый соглашением сторон, но не более 3-х месяцев.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Не могут быть подвергнуты дисциплинарному взысканию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, </a:t>
            </a: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переведены на другую работу или уволены 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по инициативе работодателя без предварительного согласия органа, уполномочившего их на представительство, за исключением случаев расторжения трудового договора за совершение проступка, за который в соответствии с Трудовым Кодексом предусмотрено увольнение с работы.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Компенсация затрат</a:t>
            </a: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, связанных с участием в коллективных переговорах.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Num" idx="14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813AEDE-BA7B-4349-B094-9C98FD624BE2}" type="slidenum">
              <a: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rPr>
              <a:t>23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title"/>
          </p:nvPr>
        </p:nvSpPr>
        <p:spPr>
          <a:xfrm>
            <a:off x="1087920" y="488880"/>
            <a:ext cx="7216200" cy="6411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Статья 9 Трудового Кодекса Российской Федерации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Номер слайда 15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9D3FAD92-C575-4E75-B118-94675F0458FC}" type="slidenum">
              <a: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rPr>
              <a:t>23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Прямоугольник 10"/>
          <p:cNvSpPr/>
          <p:nvPr/>
        </p:nvSpPr>
        <p:spPr>
          <a:xfrm>
            <a:off x="3567240" y="1556640"/>
            <a:ext cx="5035320" cy="4653720"/>
          </a:xfrm>
          <a:prstGeom prst="rect">
            <a:avLst/>
          </a:prstGeom>
          <a:noFill/>
          <a:ln>
            <a:solidFill>
              <a:srgbClr val="0070d5"/>
            </a:solidFill>
            <a:round/>
          </a:ln>
          <a:effectLst>
            <a:outerShdw blurRad="65520" dir="5400000" dist="3816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162000" rIns="162000" tIns="45000" bIns="45000" anchor="ctr">
            <a:noAutofit/>
          </a:bodyPr>
          <a:p>
            <a:pPr algn="ctr" defTabSz="914400">
              <a:lnSpc>
                <a:spcPct val="100000"/>
              </a:lnSpc>
              <a:spcBef>
                <a:spcPts val="601"/>
              </a:spcBef>
            </a:pPr>
            <a:r>
              <a:rPr b="1" lang="ru-RU" sz="2000" spc="-1" strike="noStrike">
                <a:solidFill>
                  <a:schemeClr val="dk1"/>
                </a:solidFill>
                <a:latin typeface="Times New Roman"/>
              </a:rPr>
              <a:t>Коллективные договоры,</a:t>
            </a:r>
            <a:br>
              <a:rPr sz="2000"/>
            </a:b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соглашения, трудовые договоры</a:t>
            </a:r>
            <a:br>
              <a:rPr sz="2000"/>
            </a:br>
            <a:r>
              <a:rPr b="1" lang="ru-RU" sz="2000" spc="-1" strike="noStrike">
                <a:solidFill>
                  <a:schemeClr val="dk1"/>
                </a:solidFill>
                <a:latin typeface="Times New Roman"/>
              </a:rPr>
              <a:t>не могут содержать условий,</a:t>
            </a:r>
            <a:br>
              <a:rPr sz="2000"/>
            </a:b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ограничивающих права или</a:t>
            </a:r>
            <a:br>
              <a:rPr sz="2000"/>
            </a:br>
            <a:r>
              <a:rPr b="1" lang="ru-RU" sz="2000" spc="-1" strike="noStrike">
                <a:solidFill>
                  <a:schemeClr val="dk1"/>
                </a:solidFill>
                <a:latin typeface="Times New Roman"/>
              </a:rPr>
              <a:t>снижающих уровень гарантий</a:t>
            </a:r>
            <a:br>
              <a:rPr sz="2000"/>
            </a:b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работников </a:t>
            </a:r>
            <a:r>
              <a:rPr b="1" lang="ru-RU" sz="2000" spc="-1" strike="noStrike">
                <a:solidFill>
                  <a:schemeClr val="dk1"/>
                </a:solidFill>
                <a:latin typeface="Times New Roman"/>
              </a:rPr>
              <a:t>по сравнению с</a:t>
            </a:r>
            <a:br>
              <a:rPr sz="2000"/>
            </a:b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установленными </a:t>
            </a:r>
            <a:r>
              <a:rPr b="1" lang="ru-RU" sz="2000" spc="-1" strike="noStrike">
                <a:solidFill>
                  <a:schemeClr val="dk1"/>
                </a:solidFill>
                <a:latin typeface="Times New Roman"/>
              </a:rPr>
              <a:t>трудовым</a:t>
            </a:r>
            <a:br>
              <a:rPr sz="2000"/>
            </a:br>
            <a:r>
              <a:rPr b="1" lang="ru-RU" sz="2000" spc="-1" strike="noStrike">
                <a:solidFill>
                  <a:schemeClr val="dk1"/>
                </a:solidFill>
                <a:latin typeface="Times New Roman"/>
              </a:rPr>
              <a:t>законодательством </a:t>
            </a: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и иными</a:t>
            </a:r>
            <a:br>
              <a:rPr sz="2000"/>
            </a:b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нормативными правовыми актами,</a:t>
            </a:r>
            <a:br>
              <a:rPr sz="2000"/>
            </a:b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содержащими нормы трудового</a:t>
            </a:r>
            <a:br>
              <a:rPr sz="2000"/>
            </a:b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права. Если такие условия включены</a:t>
            </a:r>
            <a:br>
              <a:rPr sz="2000"/>
            </a:b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в коллективный договор, соглашение</a:t>
            </a:r>
            <a:br>
              <a:rPr sz="2000"/>
            </a:b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или трудовой договор, то они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chemeClr val="dk1"/>
                </a:solidFill>
                <a:latin typeface="Times New Roman"/>
              </a:rPr>
              <a:t>не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000" spc="-1" strike="noStrike">
                <a:solidFill>
                  <a:schemeClr val="dk1"/>
                </a:solidFill>
                <a:latin typeface="Times New Roman"/>
              </a:rPr>
              <a:t>подлежат применению.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6" name="Рисунок 3" descr=""/>
          <p:cNvPicPr/>
          <p:nvPr/>
        </p:nvPicPr>
        <p:blipFill>
          <a:blip r:embed="rId1"/>
          <a:stretch/>
        </p:blipFill>
        <p:spPr>
          <a:xfrm>
            <a:off x="395640" y="1628640"/>
            <a:ext cx="3170160" cy="383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13200" y="548640"/>
            <a:ext cx="8433360" cy="5965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Примерная структура коллективного договора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747299327"/>
              </p:ext>
            </p:extLst>
          </p:nvPr>
        </p:nvGraphicFramePr>
        <p:xfrm>
          <a:off x="498240" y="1268640"/>
          <a:ext cx="8392320" cy="503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177200" y="722160"/>
            <a:ext cx="6705360" cy="5022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Положения коллективного договора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063741701"/>
              </p:ext>
            </p:extLst>
          </p:nvPr>
        </p:nvGraphicFramePr>
        <p:xfrm>
          <a:off x="143640" y="1412640"/>
          <a:ext cx="8772840" cy="503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13200" y="742320"/>
            <a:ext cx="2817000" cy="2828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Титульный лист коллективного договора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Рисунок 4" descr=""/>
          <p:cNvPicPr/>
          <p:nvPr/>
        </p:nvPicPr>
        <p:blipFill>
          <a:blip r:embed="rId1"/>
          <a:stretch/>
        </p:blipFill>
        <p:spPr>
          <a:xfrm>
            <a:off x="4071240" y="742680"/>
            <a:ext cx="4862520" cy="612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13200" y="548640"/>
            <a:ext cx="8433360" cy="5965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Приложения к коллективному договору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35640" y="908640"/>
            <a:ext cx="8772840" cy="532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7222" lnSpcReduction="10000"/>
          </a:bodyPr>
          <a:p>
            <a:pPr marL="274320"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850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Правила внутреннего распорядка.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850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Положение об оплате труда.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850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Положение о премировании работников организации за основные результаты производственной деятельности.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850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Положения о стимулирующих доплатах и надбавках.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850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Положение о порядке и условиях выплаты вознаграждения по итогам работы за год.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850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Положение о порядке и размерах возмещения расходов, связанных со служебными командировками.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850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Положение о предоставлении отпусков за ненормированный рабочий день.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850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Состав комиссии по контролю за выполнением коллективного договора.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13200" y="548640"/>
            <a:ext cx="8433360" cy="5965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Приложения к коллективному договору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35640" y="908640"/>
            <a:ext cx="8772840" cy="539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68333"/>
          </a:bodyPr>
          <a:p>
            <a:pPr marL="274320"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601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Перечень мероприятий по улучшению условий и охраны труда и снижению уровней профессиональных рисков.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601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Положение о порядке и условиях доплаты за работу с вредными и опасными условиями труда.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601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Положение о предоставлении дополнительных отпусков за работу с вредными и опасными условиями труда.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601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Перечень профессий для прохождения предварительных и периодических медицинских осмотров.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601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Перечень работ, при выполнении которых рабочие бесплатно обеспечиваются специальной одеждой, спецобувью и другими средствами индивидуальной защиты.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601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Перечень профессий и должностей, на которых работникам бесплатно выдается мыло, смывающие и обеззараживающие средства.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601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Перечень работ, при выполнении которых работники получают бесплатно молоко или другие равноценные пищевые продукты или денежную компенсацию.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9"/>
          <p:cNvSpPr/>
          <p:nvPr/>
        </p:nvSpPr>
        <p:spPr>
          <a:xfrm>
            <a:off x="313560" y="744840"/>
            <a:ext cx="84333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Коллективный договор или локальный нормативный акт?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7" name=""/>
          <p:cNvGraphicFramePr/>
          <p:nvPr/>
        </p:nvGraphicFramePr>
        <p:xfrm>
          <a:off x="540000" y="1620000"/>
          <a:ext cx="8099280" cy="4388400"/>
        </p:xfrm>
        <a:graphic>
          <a:graphicData uri="http://schemas.openxmlformats.org/drawingml/2006/table">
            <a:tbl>
              <a:tblPr/>
              <a:tblGrid>
                <a:gridCol w="2438280"/>
                <a:gridCol w="2870640"/>
                <a:gridCol w="2790720"/>
              </a:tblGrid>
              <a:tr h="75456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567"/>
                        </a:spcBef>
                        <a:spcAft>
                          <a:spcPts val="567"/>
                        </a:spcAf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Различия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567"/>
                        </a:spcBef>
                        <a:spcAft>
                          <a:spcPts val="567"/>
                        </a:spcAft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Коллективный договор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567"/>
                        </a:spcBef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Локальный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67"/>
                        </a:spcBef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нормативный акт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</a:tr>
              <a:tr h="123444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Необходимость заключения/принятия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Обязанность работодателя, если работники выступили с инициативой коллективных переговоров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Право работодателя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</a:tr>
              <a:tr h="127440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Порядок разработки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 заключения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Регламентируется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Трудовым Кодексом РФ. Принимают участие две стороны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Регламентируется ст. 8 и 372 Трудового Кодекса РФ. Работодатель действует самостоятельно.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</a:tr>
              <a:tr h="1125000"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Порядок внесения изменений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Изменения могут быть внесены только по соглашению сторон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Работодатель вправе изменить локальный акт (ч.4 ст.372 ТК РФ)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13200" y="548640"/>
            <a:ext cx="8433360" cy="5965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Утверждение и подписание коллективного договора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143640" y="1052640"/>
            <a:ext cx="8772840" cy="503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7222" lnSpcReduction="20000"/>
          </a:bodyPr>
          <a:p>
            <a:pPr marL="274320"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Утверждение и подписание коллективного договора лучше всего проводить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на собрании работников (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конференции).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Стороны обязаны подписать коллективный договор по согласованным обязательствам по истечении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3-х месяцев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с начала переговоров.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Коллективный договор вступает в силу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со дня подписания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его сторонами либо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со дня, установленного коллективным договором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Обязанность работодателя - направить коллективный договор (3 экземпляра) в течение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семи дней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со дня подписания на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уведомительную регистрацию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в соответствующий орган по труду.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" descr=""/>
          <p:cNvPicPr/>
          <p:nvPr/>
        </p:nvPicPr>
        <p:blipFill>
          <a:blip r:embed="rId1"/>
          <a:stretch/>
        </p:blipFill>
        <p:spPr>
          <a:xfrm>
            <a:off x="777960" y="1440000"/>
            <a:ext cx="7861680" cy="4835880"/>
          </a:xfrm>
          <a:prstGeom prst="rect">
            <a:avLst/>
          </a:prstGeom>
          <a:ln w="0">
            <a:noFill/>
          </a:ln>
        </p:spPr>
      </p:pic>
      <p:sp>
        <p:nvSpPr>
          <p:cNvPr id="228" name="PlaceHolder 10"/>
          <p:cNvSpPr/>
          <p:nvPr/>
        </p:nvSpPr>
        <p:spPr>
          <a:xfrm>
            <a:off x="313560" y="550800"/>
            <a:ext cx="8433360" cy="59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Протокол разногласий к коллективному договору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13200" y="548640"/>
            <a:ext cx="8433360" cy="5965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Действие коллективного договора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143640" y="1052640"/>
            <a:ext cx="8772840" cy="503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3888"/>
          </a:bodyPr>
          <a:p>
            <a:pPr marL="274320"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rgbClr val="000000"/>
                </a:solidFill>
                <a:latin typeface="Times New Roman"/>
              </a:rPr>
              <a:t>В соответствии с ч. 1 ст. 43 ТК РФ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коллективный договор заключается на срок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не более трех лет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Стороны имеют право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продлевать действие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коллективного договора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на срок не более трех лет.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Действие коллективного договора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распространяется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на всех работников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организации, индивидуального предпринимателя, а действие коллективного договора, заключенного в филиале, представительстве или ином обособленном структурном подразделении организации, - на всех работников соответствующего подразделения.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Коллективный договор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сохраняет свое действие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в случаях, предусмотренных статей 43 ТК РФ.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13200" y="548640"/>
            <a:ext cx="8433360" cy="5965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Действие коллективного договора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1655907220"/>
              </p:ext>
            </p:extLst>
          </p:nvPr>
        </p:nvGraphicFramePr>
        <p:xfrm>
          <a:off x="395640" y="1412640"/>
          <a:ext cx="8423280" cy="57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232" name="Группа 7"/>
          <p:cNvGrpSpPr/>
          <p:nvPr/>
        </p:nvGrpSpPr>
        <p:grpSpPr>
          <a:xfrm>
            <a:off x="251640" y="2709000"/>
            <a:ext cx="1870560" cy="3886560"/>
            <a:chOff x="251640" y="2709000"/>
            <a:chExt cx="1870560" cy="3886560"/>
          </a:xfrm>
        </p:grpSpPr>
        <p:sp>
          <p:nvSpPr>
            <p:cNvPr id="233" name="Скругленный прямоугольник 8"/>
            <p:cNvSpPr/>
            <p:nvPr/>
          </p:nvSpPr>
          <p:spPr>
            <a:xfrm>
              <a:off x="251640" y="2709000"/>
              <a:ext cx="1870560" cy="38865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4f95"/>
                </a:gs>
                <a:gs pos="60000">
                  <a:srgbClr val="006dcf"/>
                </a:gs>
                <a:gs pos="100000">
                  <a:srgbClr val="387fff"/>
                </a:gs>
              </a:gsLst>
              <a:lin ang="16200000"/>
            </a:gradFill>
            <a:ln w="0">
              <a:noFill/>
            </a:ln>
            <a:effectLst>
              <a:outerShdw blurRad="65520" dir="5400000" dist="38160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Скругленный прямоугольник 4"/>
            <p:cNvSpPr/>
            <p:nvPr/>
          </p:nvSpPr>
          <p:spPr>
            <a:xfrm>
              <a:off x="251640" y="2709000"/>
              <a:ext cx="1870560" cy="388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6000" rIns="36000" tIns="144000" bIns="36000" anchor="ctr" anchorCtr="1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в случаях изменения наименования организации, изменения типа муниципального учреждения, реорганизации организации в форме преобразования</a:t>
              </a: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	</a:t>
              </a: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	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35" name="Стрелка вправо с вырезом 10"/>
          <p:cNvSpPr/>
          <p:nvPr/>
        </p:nvSpPr>
        <p:spPr>
          <a:xfrm rot="5400000">
            <a:off x="906480" y="2127960"/>
            <a:ext cx="564120" cy="430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f6fc6"/>
          </a:solidFill>
          <a:ln>
            <a:solidFill>
              <a:srgbClr val="91c6f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imes New Roman"/>
            </a:endParaRPr>
          </a:p>
        </p:txBody>
      </p:sp>
      <p:grpSp>
        <p:nvGrpSpPr>
          <p:cNvPr id="236" name="Группа 11"/>
          <p:cNvGrpSpPr/>
          <p:nvPr/>
        </p:nvGrpSpPr>
        <p:grpSpPr>
          <a:xfrm>
            <a:off x="2267640" y="2711520"/>
            <a:ext cx="1595160" cy="3886560"/>
            <a:chOff x="2267640" y="2711520"/>
            <a:chExt cx="1595160" cy="3886560"/>
          </a:xfrm>
        </p:grpSpPr>
        <p:sp>
          <p:nvSpPr>
            <p:cNvPr id="237" name="Скругленный прямоугольник 12"/>
            <p:cNvSpPr/>
            <p:nvPr/>
          </p:nvSpPr>
          <p:spPr>
            <a:xfrm>
              <a:off x="2267640" y="2711520"/>
              <a:ext cx="1595160" cy="38865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4f95"/>
                </a:gs>
                <a:gs pos="60000">
                  <a:srgbClr val="006dcf"/>
                </a:gs>
                <a:gs pos="100000">
                  <a:srgbClr val="387fff"/>
                </a:gs>
              </a:gsLst>
              <a:lin ang="16200000"/>
            </a:gradFill>
            <a:ln w="0">
              <a:noFill/>
            </a:ln>
            <a:effectLst>
              <a:outerShdw blurRad="65520" dir="5400000" dist="38160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8" name="Скругленный прямоугольник 4"/>
            <p:cNvSpPr/>
            <p:nvPr/>
          </p:nvSpPr>
          <p:spPr>
            <a:xfrm>
              <a:off x="2334240" y="2711520"/>
              <a:ext cx="1528560" cy="388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6000" rIns="36000" tIns="144000" bIns="36000" anchor="ctr" anchorCtr="1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расторжения трудового договора с руководителем организации</a:t>
              </a: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	</a:t>
              </a: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	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39" name="Группа 14"/>
          <p:cNvGrpSpPr/>
          <p:nvPr/>
        </p:nvGrpSpPr>
        <p:grpSpPr>
          <a:xfrm>
            <a:off x="3983040" y="2720520"/>
            <a:ext cx="1595160" cy="3886560"/>
            <a:chOff x="3983040" y="2720520"/>
            <a:chExt cx="1595160" cy="3886560"/>
          </a:xfrm>
        </p:grpSpPr>
        <p:sp>
          <p:nvSpPr>
            <p:cNvPr id="240" name="Скругленный прямоугольник 15"/>
            <p:cNvSpPr/>
            <p:nvPr/>
          </p:nvSpPr>
          <p:spPr>
            <a:xfrm>
              <a:off x="3996000" y="2720520"/>
              <a:ext cx="1582200" cy="38865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4f95"/>
                </a:gs>
                <a:gs pos="60000">
                  <a:srgbClr val="006dcf"/>
                </a:gs>
                <a:gs pos="100000">
                  <a:srgbClr val="387fff"/>
                </a:gs>
              </a:gsLst>
              <a:lin ang="16200000"/>
            </a:gradFill>
            <a:ln w="0">
              <a:noFill/>
            </a:ln>
            <a:effectLst>
              <a:outerShdw blurRad="65520" dir="5400000" dist="38160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1" name="Скругленный прямоугольник 4"/>
            <p:cNvSpPr/>
            <p:nvPr/>
          </p:nvSpPr>
          <p:spPr>
            <a:xfrm>
              <a:off x="3983040" y="2720520"/>
              <a:ext cx="1595160" cy="388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6000" rIns="36000" tIns="144000" bIns="36000" anchor="ctr" anchorCtr="1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при смене формы собственности организации - в течение трех месяцев со дня перехода прав собственности</a:t>
              </a: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	</a:t>
              </a: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	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42" name="Стрелка вправо с вырезом 17"/>
          <p:cNvSpPr/>
          <p:nvPr/>
        </p:nvSpPr>
        <p:spPr>
          <a:xfrm rot="5400000">
            <a:off x="4506840" y="2127960"/>
            <a:ext cx="564120" cy="430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f6fc6"/>
          </a:solidFill>
          <a:ln>
            <a:solidFill>
              <a:srgbClr val="91c6f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43" name="Стрелка вправо с вырезом 18"/>
          <p:cNvSpPr/>
          <p:nvPr/>
        </p:nvSpPr>
        <p:spPr>
          <a:xfrm rot="5400000">
            <a:off x="2778840" y="2183040"/>
            <a:ext cx="564120" cy="430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f6fc6"/>
          </a:solidFill>
          <a:ln>
            <a:solidFill>
              <a:srgbClr val="91c6f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imes New Roman"/>
            </a:endParaRPr>
          </a:p>
        </p:txBody>
      </p:sp>
      <p:grpSp>
        <p:nvGrpSpPr>
          <p:cNvPr id="244" name="Группа 22"/>
          <p:cNvGrpSpPr/>
          <p:nvPr/>
        </p:nvGrpSpPr>
        <p:grpSpPr>
          <a:xfrm>
            <a:off x="5713920" y="2709000"/>
            <a:ext cx="1582200" cy="3886560"/>
            <a:chOff x="5713920" y="2709000"/>
            <a:chExt cx="1582200" cy="3886560"/>
          </a:xfrm>
        </p:grpSpPr>
        <p:sp>
          <p:nvSpPr>
            <p:cNvPr id="245" name="Скругленный прямоугольник 23"/>
            <p:cNvSpPr/>
            <p:nvPr/>
          </p:nvSpPr>
          <p:spPr>
            <a:xfrm>
              <a:off x="5713920" y="2709000"/>
              <a:ext cx="1582200" cy="38865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4f95"/>
                </a:gs>
                <a:gs pos="60000">
                  <a:srgbClr val="006dcf"/>
                </a:gs>
                <a:gs pos="100000">
                  <a:srgbClr val="387fff"/>
                </a:gs>
              </a:gsLst>
              <a:lin ang="16200000"/>
            </a:gradFill>
            <a:ln w="0">
              <a:noFill/>
            </a:ln>
            <a:effectLst>
              <a:outerShdw blurRad="65520" dir="5400000" dist="38160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6" name="Скругленный прямоугольник 4"/>
            <p:cNvSpPr/>
            <p:nvPr/>
          </p:nvSpPr>
          <p:spPr>
            <a:xfrm>
              <a:off x="5713920" y="2709000"/>
              <a:ext cx="1582200" cy="388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0" rIns="0" tIns="144000" bIns="36000" anchor="ctr" anchorCtr="1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при реорганизации организации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в форме слияния, присоединения, разделения, выделения –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в течение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всего срока реорганизации</a:t>
              </a: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	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47" name="Группа 25"/>
          <p:cNvGrpSpPr/>
          <p:nvPr/>
        </p:nvGrpSpPr>
        <p:grpSpPr>
          <a:xfrm>
            <a:off x="7464960" y="2709000"/>
            <a:ext cx="1582200" cy="3886560"/>
            <a:chOff x="7464960" y="2709000"/>
            <a:chExt cx="1582200" cy="3886560"/>
          </a:xfrm>
        </p:grpSpPr>
        <p:sp>
          <p:nvSpPr>
            <p:cNvPr id="248" name="Скругленный прямоугольник 26"/>
            <p:cNvSpPr/>
            <p:nvPr/>
          </p:nvSpPr>
          <p:spPr>
            <a:xfrm>
              <a:off x="7464960" y="2709000"/>
              <a:ext cx="1582200" cy="38865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4f95"/>
                </a:gs>
                <a:gs pos="60000">
                  <a:srgbClr val="006dcf"/>
                </a:gs>
                <a:gs pos="100000">
                  <a:srgbClr val="387fff"/>
                </a:gs>
              </a:gsLst>
              <a:lin ang="16200000"/>
            </a:gradFill>
            <a:ln w="0">
              <a:noFill/>
            </a:ln>
            <a:effectLst>
              <a:outerShdw blurRad="65520" dir="5400000" dist="38160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9" name="Скругленный прямоугольник 4"/>
            <p:cNvSpPr/>
            <p:nvPr/>
          </p:nvSpPr>
          <p:spPr>
            <a:xfrm>
              <a:off x="7464960" y="2709000"/>
              <a:ext cx="1582200" cy="388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36000" rIns="36000" tIns="144000" bIns="36000" anchor="ctr" anchorCtr="1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при ликвидации организации –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в течение 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всего срока проведения ликвидации</a:t>
              </a: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	</a:t>
              </a: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	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50" name="Стрелка вправо с вырезом 28"/>
          <p:cNvSpPr/>
          <p:nvPr/>
        </p:nvSpPr>
        <p:spPr>
          <a:xfrm rot="5400000">
            <a:off x="6163200" y="2123280"/>
            <a:ext cx="564120" cy="430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f6fc6"/>
          </a:solidFill>
          <a:ln>
            <a:solidFill>
              <a:srgbClr val="91c6f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51" name="Стрелка вправо с вырезом 29"/>
          <p:cNvSpPr/>
          <p:nvPr/>
        </p:nvSpPr>
        <p:spPr>
          <a:xfrm rot="5400000">
            <a:off x="7976160" y="2123280"/>
            <a:ext cx="564120" cy="430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f6fc6"/>
          </a:solidFill>
          <a:ln>
            <a:solidFill>
              <a:srgbClr val="91c6f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13200" y="548640"/>
            <a:ext cx="8433360" cy="5965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Контроль за выполнением коллективного договора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-5400" y="1026000"/>
            <a:ext cx="8772840" cy="532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3888" lnSpcReduction="10000"/>
          </a:bodyPr>
          <a:p>
            <a:pPr marL="274320"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ru-RU" sz="2600" spc="-1" strike="noStrike">
                <a:solidFill>
                  <a:srgbClr val="000000"/>
                </a:solidFill>
                <a:latin typeface="Times New Roman"/>
              </a:rPr>
              <a:t>К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онтроль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 за выполнением коллективного договора осуществляется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сторонами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 социального партнерства, их представителями.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При проведении контроля представители сторон обязаны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предоставлять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друг другу необходимую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информацию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Стороны совместным решением формируют специальную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комиссию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, либо поручают функции контроля комиссии по ведению коллективных переговоров.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Комиссия проверяет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выполнение коллективного договора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согласно плану своей работы и по фактам письменных обращений работодателя, профкома, отдельных работников.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Координаторы от каждой из сторон предоставляют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ежегодный отчет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о выполнении коллективного договора перед работниками на собрании (конференции).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13200" y="548640"/>
            <a:ext cx="8433360" cy="5965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Изменение и дополнение коллективного договора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-5400" y="1146960"/>
            <a:ext cx="8772840" cy="532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3888" lnSpcReduction="10000"/>
          </a:bodyPr>
          <a:p>
            <a:pPr marL="274320"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Изменение и дополнение коллективного договора производятся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в порядке,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установленном Трудовым Кодексом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для его заключения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, либо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в порядке, установленном коллективным договором.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Коллективный договор является обоюдным соглашением, следовательно,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одна сторона не может вносить изменения без согласовани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я действий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со второй стороной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договора.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Инициаторами изменений могут быть как 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работники,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так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 и работодатель.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Изменения в коллективный договор также в течение 7 дней со дня подписания должны быть направлены на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 уведомительную регистрацию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в соответствующий орган по труду.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02400" y="814320"/>
            <a:ext cx="8433360" cy="5965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Ответственность за нарушения при проведении коллективных переговоров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-5400" y="1196640"/>
            <a:ext cx="8772840" cy="532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64999"/>
          </a:bodyPr>
          <a:p>
            <a:pPr marL="274320"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КоАП РФ Ст. 5.28. Уклонение от участия в переговорах о заключении коллективного договора, соглашения либо нарушение установленного срока их заключения -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предупреждение или наложение административного штрафа в размере от 1 тысячи до 3 тысяч рублей.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КоАП РФ Ст. 5.29. Непредоставление информации, необходимой для проведения коллективных переговоров и осуществления контроля за соблюдением коллективного договора, соглашения -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предупреждение или наложение административного штрафа в размере от 1 тысячи до 3 тысяч рублей.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КоАП РФ Статья 5.30. Необоснованный отказ от заключения коллективного договора, соглашения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-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предупреждение или наложение административного штрафа в размере от 3 тысяч до 5 тысяч рублей.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КоАП РФ Статья 5.31. Нарушение или невыполнение обязательств по коллективному договору, соглашению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-</a:t>
            </a: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 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предупреждение или наложение административного штрафа в размере от 3 тысяч до 5 тысяч рублей.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34080" y="620640"/>
            <a:ext cx="8433360" cy="59652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Заключили коллективный договор – расскажите о нём!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0" y="1218960"/>
            <a:ext cx="8772840" cy="532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74320"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Подготовьте для размещения на стенде </a:t>
            </a:r>
            <a:r>
              <a:rPr b="1" lang="ru-RU" sz="2200" spc="-1" strike="noStrike">
                <a:solidFill>
                  <a:schemeClr val="dk1"/>
                </a:solidFill>
                <a:latin typeface="Times New Roman"/>
              </a:rPr>
              <a:t>информацию о сильных местах </a:t>
            </a: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коллективного договора</a:t>
            </a:r>
            <a:r>
              <a:rPr b="1" lang="ru-RU" sz="2200" spc="-1" strike="noStrike">
                <a:solidFill>
                  <a:schemeClr val="dk1"/>
                </a:solidFill>
                <a:latin typeface="Times New Roman"/>
              </a:rPr>
              <a:t>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Выбираем</a:t>
            </a:r>
            <a:r>
              <a:rPr b="1" lang="ru-RU" sz="2200" spc="-1" strike="noStrike">
                <a:solidFill>
                  <a:schemeClr val="dk1"/>
                </a:solidFill>
                <a:latin typeface="Times New Roman"/>
              </a:rPr>
              <a:t> всё, что ближе к кошельку </a:t>
            </a: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работника</a:t>
            </a:r>
            <a:r>
              <a:rPr b="1" lang="ru-RU" sz="2200" spc="-1" strike="noStrike">
                <a:solidFill>
                  <a:schemeClr val="dk1"/>
                </a:solidFill>
                <a:latin typeface="Times New Roman"/>
              </a:rPr>
              <a:t>!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Пишите</a:t>
            </a:r>
            <a:r>
              <a:rPr b="1" lang="ru-RU" sz="2200" spc="-1" strike="noStrike">
                <a:solidFill>
                  <a:schemeClr val="dk1"/>
                </a:solidFill>
                <a:latin typeface="Times New Roman"/>
              </a:rPr>
              <a:t> просто, ярко, крупно</a:t>
            </a: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ru-RU" sz="2200" spc="-1" strike="noStrike">
                <a:solidFill>
                  <a:schemeClr val="dk1"/>
                </a:solidFill>
                <a:latin typeface="Times New Roman"/>
              </a:rPr>
              <a:t>На стенде </a:t>
            </a: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размещаем близко к центру </a:t>
            </a:r>
            <a:r>
              <a:rPr b="1" lang="ru-RU" sz="2200" spc="-1" strike="noStrike">
                <a:solidFill>
                  <a:schemeClr val="dk1"/>
                </a:solidFill>
                <a:latin typeface="Times New Roman"/>
              </a:rPr>
              <a:t>на уровне глаз </a:t>
            </a:r>
            <a:r>
              <a:rPr b="0" lang="ru-RU" sz="2200" spc="-1" strike="noStrike">
                <a:solidFill>
                  <a:schemeClr val="dk1"/>
                </a:solidFill>
                <a:latin typeface="Times New Roman"/>
              </a:rPr>
              <a:t>- на самом видном месте.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ru-RU" sz="2200" spc="-1" strike="noStrike">
                <a:solidFill>
                  <a:schemeClr val="dk1"/>
                </a:solidFill>
                <a:latin typeface="Times New Roman"/>
              </a:rPr>
              <a:t>«Пока есть профсоюз – есть коллективный договор. Не отказывайся от льгот и привилегий, вступай в профсоюз!»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" descr=""/>
          <p:cNvPicPr/>
          <p:nvPr/>
        </p:nvPicPr>
        <p:blipFill>
          <a:blip r:embed="rId1"/>
          <a:stretch/>
        </p:blipFill>
        <p:spPr>
          <a:xfrm>
            <a:off x="42840" y="478800"/>
            <a:ext cx="9143640" cy="599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Рисунок 7" descr=""/>
          <p:cNvPicPr/>
          <p:nvPr/>
        </p:nvPicPr>
        <p:blipFill>
          <a:blip r:embed="rId1"/>
          <a:stretch/>
        </p:blipFill>
        <p:spPr>
          <a:xfrm>
            <a:off x="323640" y="2367000"/>
            <a:ext cx="4121280" cy="4489200"/>
          </a:xfrm>
          <a:prstGeom prst="rect">
            <a:avLst/>
          </a:prstGeom>
          <a:ln w="0">
            <a:noFill/>
          </a:ln>
        </p:spPr>
      </p:pic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5004000" y="620640"/>
            <a:ext cx="3763440" cy="30945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Пример листовки </a:t>
            </a:r>
            <a:br>
              <a:rPr sz="2400"/>
            </a:b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«Важные положения коллективного договора»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Рисунок 8" descr=""/>
          <p:cNvPicPr/>
          <p:nvPr/>
        </p:nvPicPr>
        <p:blipFill>
          <a:blip r:embed="rId2"/>
          <a:stretch/>
        </p:blipFill>
        <p:spPr>
          <a:xfrm>
            <a:off x="196560" y="476640"/>
            <a:ext cx="4248000" cy="201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28600" y="742320"/>
            <a:ext cx="8433360" cy="43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ЗАЧЕМ коллективный договор нужен РАБОТНИКУ?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-26280" y="1174320"/>
            <a:ext cx="8772840" cy="523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74320" indent="0" algn="just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601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В нём можно установить права и гарантии, улучшающие положение работников по сравнению с действующим законодательством.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601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Подавляющее большинство работников не могут в одиночку добиться для себя тех условий труда, которые закрепляет для них коллективный договор.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601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Невыполнение коллективного договора может быть рассмотрено в судебном порядке.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20000"/>
              </a:lnSpc>
              <a:spcBef>
                <a:spcPts val="601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Times New Roman"/>
              </a:rPr>
              <a:t>Коллективный договор – главный инструмент реализации защитной функции Профсоюза в организации, показатель эффективности работы профкома.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34080" y="548640"/>
            <a:ext cx="8433360" cy="9342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Соглашение «О социальном партнерстве и взаимодействии» </a:t>
            </a:r>
            <a:r>
              <a:rPr b="1" lang="ru-RU" sz="2200" spc="-1" strike="noStrike">
                <a:solidFill>
                  <a:srgbClr val="003399"/>
                </a:solidFill>
                <a:latin typeface="Times New Roman"/>
              </a:rPr>
              <a:t>между работодателем и первичной профсоюзной организацией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-5400" y="1457280"/>
            <a:ext cx="8772840" cy="532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62222" lnSpcReduction="10000"/>
          </a:bodyPr>
          <a:p>
            <a:pPr marL="274320"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1" lang="ru-RU" sz="2600" spc="-1" strike="noStrike">
                <a:solidFill>
                  <a:schemeClr val="dk1"/>
                </a:solidFill>
                <a:latin typeface="Times New Roman"/>
              </a:rPr>
              <a:t>Соглашение</a:t>
            </a: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 - правовой акт, устанавливающий порядок взаимодействия работодателя и ППО в части предоставления дополнительных социальных льгот, гарантий и компенсаций работникам – членам первичной профсоюзной организации.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По ходатайству профсоюзного комитета выделять средства на оказание материальной помощи на оздоровление работников-членов профсоюза в период отпуска, на единовременные выплаты к праздничным дням.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Выделять денежные средства в размере 0,3% от фонда оплаты труда профсоюзному комитету на культурно-массовую, спортивную работу, работу с молодежью и иную работу в трудовом коллективе.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На основании обращения председателя ППО предоставлять дополнительный оплачиваемый отпуск работникам – членам профсоюза в количестве 2-х календарных дней.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Выплачивать ежемесячное вознаграждение руководителю выборного профсоюзного органа 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600" spc="-1" strike="noStrike">
                <a:solidFill>
                  <a:schemeClr val="dk1"/>
                </a:solidFill>
                <a:latin typeface="Times New Roman"/>
              </a:rPr>
              <a:t>Выделять работникам предприятия – членам профсоюза по заявке ППО транспорт за 50% стоимости.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2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10000"/>
              </a:lnSpc>
              <a:spcBef>
                <a:spcPts val="119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Подзаголовок 2"/>
          <p:cNvSpPr/>
          <p:nvPr/>
        </p:nvSpPr>
        <p:spPr>
          <a:xfrm>
            <a:off x="0" y="1052640"/>
            <a:ext cx="9142200" cy="2014560"/>
          </a:xfrm>
          <a:prstGeom prst="rect">
            <a:avLst/>
          </a:prstGeom>
          <a:noFill/>
          <a:ln w="9525">
            <a:noFill/>
          </a:ln>
          <a:effectLst>
            <a:glow rad="874080">
              <a:srgbClr val="ffffff">
                <a:alpha val="52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r>
              <a:rPr b="1" lang="ru-RU" sz="4800" spc="-1" strike="noStrike">
                <a:solidFill>
                  <a:srgbClr val="003399"/>
                </a:solidFill>
                <a:latin typeface="Times New Roman"/>
              </a:rPr>
              <a:t>Спасибо за внимание!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7" name="Рисунок 1" descr=""/>
          <p:cNvPicPr/>
          <p:nvPr/>
        </p:nvPicPr>
        <p:blipFill>
          <a:blip r:embed="rId1"/>
          <a:stretch/>
        </p:blipFill>
        <p:spPr>
          <a:xfrm>
            <a:off x="3352680" y="3429000"/>
            <a:ext cx="2436480" cy="243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13200" y="742320"/>
            <a:ext cx="8433360" cy="4302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ЗАЧЕМ коллективный договор нужен РАБОТОДАТЕЛЮ?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0" y="1174320"/>
            <a:ext cx="8772840" cy="534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7222"/>
          </a:bodyPr>
          <a:p>
            <a:pPr marL="274320" indent="0" algn="just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34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300" spc="-1" strike="noStrike">
                <a:solidFill>
                  <a:schemeClr val="dk1"/>
                </a:solidFill>
                <a:latin typeface="Times New Roman"/>
              </a:rPr>
              <a:t>Наличие коллективного договора – признак солидной организации, заботящейся о своем кадровом потенциале.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34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300" spc="-1" strike="noStrike">
                <a:solidFill>
                  <a:schemeClr val="dk1"/>
                </a:solidFill>
                <a:latin typeface="Times New Roman"/>
                <a:ea typeface="Microsoft YaHei"/>
              </a:rPr>
              <a:t>Коллективный договор - инструмент оптимизации, планирования расходов на оплату труда, а также управления налоговой нагрузкой по налогу на прибыль, НДФЛ, ЕСН.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34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300" spc="-1" strike="noStrike">
                <a:solidFill>
                  <a:schemeClr val="dk1"/>
                </a:solidFill>
                <a:latin typeface="Times New Roman"/>
                <a:ea typeface="Microsoft YaHei"/>
              </a:rPr>
              <a:t>Наличие коллективного договора позволяет сократить объем кадрового документооборота, количество локальных нормативных актов.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34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300" spc="-1" strike="noStrike">
                <a:solidFill>
                  <a:schemeClr val="dk1"/>
                </a:solidFill>
                <a:latin typeface="Times New Roman"/>
                <a:ea typeface="Microsoft YaHei"/>
              </a:rPr>
              <a:t>В коллективный договор можно включать вопросы, не урегулированные трудовым законодательством.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34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300" spc="-1" strike="noStrike">
                <a:solidFill>
                  <a:schemeClr val="dk1"/>
                </a:solidFill>
                <a:latin typeface="Times New Roman"/>
                <a:ea typeface="Microsoft YaHei"/>
              </a:rPr>
              <a:t>Коллективный договор —  инструмент сплочения коллектива.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00000"/>
              </a:lnSpc>
              <a:spcBef>
                <a:spcPts val="1134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300" spc="-1" strike="noStrike">
                <a:solidFill>
                  <a:schemeClr val="dk1"/>
                </a:solidFill>
                <a:latin typeface="Times New Roman"/>
                <a:ea typeface="Microsoft YaHei"/>
              </a:rPr>
              <a:t>Через коллективный договор можно решать вопросы ответственности коллектива, отказа от забастовок, «корпоративных войн», урегулирования конфликтных ситуаций. 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28320" y="836640"/>
            <a:ext cx="8433360" cy="69588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 fontScale="87222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ЗАЧЕМ коллективный договор нужен РАБОТОДАТЕЛЮ, если в организации есть рабочие места с вредными условиями труда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0" y="1757520"/>
            <a:ext cx="8772840" cy="4246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1111" lnSpcReduction="10000"/>
          </a:bodyPr>
          <a:p>
            <a:pPr marL="274320" indent="0" algn="just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Возможность увеличить продолжительность рабочего времени работников с вредными условиями труда 3 или 4 степени или опасными условиям труда.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Возможность замены части дополнительного отпуска денежной компенсацией работникам, занятым на работах с вредными и (или) опасными условиями труда.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Увеличение учетного периода для учета рабочего времени работников, занятых на работах с вредными и (или) опасными условиями труда.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731520" indent="-457200" algn="just">
              <a:lnSpc>
                <a:spcPct val="110000"/>
              </a:lnSpc>
              <a:spcBef>
                <a:spcPts val="1199"/>
              </a:spcBef>
              <a:buClr>
                <a:srgbClr val="3366ff"/>
              </a:buClr>
              <a:buSzPct val="95000"/>
              <a:buFont typeface="Wingdings 2" charset="2"/>
              <a:buChar char=""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Times New Roman"/>
              </a:rPr>
              <a:t>Выдача работникам по установленным нормам молока или других равноценных пищевых продуктов может быть заменена компенсационной выплатой в размере, эквивалентном стоимости молока или других равноценных пищевых продуктов.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Num" idx="11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CD05DF1-F751-4197-BAF5-81DE309C499B}" type="slidenum">
              <a: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rPr>
              <a:t>6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title"/>
          </p:nvPr>
        </p:nvSpPr>
        <p:spPr>
          <a:xfrm>
            <a:off x="539640" y="476640"/>
            <a:ext cx="8207280" cy="6411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Сфера заключения и действия коллективного договора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Номер слайда 15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1999CE9D-5CCA-40EF-B671-3E4477016214}" type="slidenum">
              <a: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rPr>
              <a:t>6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268945567"/>
              </p:ext>
            </p:extLst>
          </p:nvPr>
        </p:nvGraphicFramePr>
        <p:xfrm>
          <a:off x="323640" y="1700640"/>
          <a:ext cx="4318560" cy="179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568913636"/>
              </p:ext>
            </p:extLst>
          </p:nvPr>
        </p:nvGraphicFramePr>
        <p:xfrm>
          <a:off x="360360" y="4234680"/>
          <a:ext cx="4281840" cy="156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17" name="Группа 13"/>
          <p:cNvGrpSpPr/>
          <p:nvPr/>
        </p:nvGrpSpPr>
        <p:grpSpPr>
          <a:xfrm>
            <a:off x="5868000" y="1686960"/>
            <a:ext cx="2968200" cy="1796760"/>
            <a:chOff x="5868000" y="1686960"/>
            <a:chExt cx="2968200" cy="1796760"/>
          </a:xfrm>
        </p:grpSpPr>
        <p:sp>
          <p:nvSpPr>
            <p:cNvPr id="118" name="Скругленный прямоугольник 16"/>
            <p:cNvSpPr/>
            <p:nvPr/>
          </p:nvSpPr>
          <p:spPr>
            <a:xfrm>
              <a:off x="5868000" y="1686960"/>
              <a:ext cx="2968200" cy="17967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4f95"/>
                </a:gs>
                <a:gs pos="60000">
                  <a:srgbClr val="006dcf"/>
                </a:gs>
                <a:gs pos="100000">
                  <a:srgbClr val="387fff"/>
                </a:gs>
              </a:gsLst>
              <a:lin ang="16200000"/>
            </a:gradFill>
            <a:ln w="0">
              <a:noFill/>
            </a:ln>
            <a:effectLst>
              <a:outerShdw blurRad="65520" dir="5400000" dist="38160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Скругленный прямоугольник 4"/>
            <p:cNvSpPr/>
            <p:nvPr/>
          </p:nvSpPr>
          <p:spPr>
            <a:xfrm>
              <a:off x="5902920" y="1739520"/>
              <a:ext cx="2898360" cy="1691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68760" rIns="68760" tIns="36000" bIns="36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распространяется на всех работников организации, индивидуального предпринимателя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0" name="Стрелка вправо с вырезом 5"/>
          <p:cNvSpPr/>
          <p:nvPr/>
        </p:nvSpPr>
        <p:spPr>
          <a:xfrm>
            <a:off x="4896000" y="2370240"/>
            <a:ext cx="718200" cy="430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f6fc6"/>
          </a:solidFill>
          <a:ln>
            <a:solidFill>
              <a:srgbClr val="91c6f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21" name="Стрелка вправо с вырезом 19"/>
          <p:cNvSpPr/>
          <p:nvPr/>
        </p:nvSpPr>
        <p:spPr>
          <a:xfrm>
            <a:off x="4932000" y="4725000"/>
            <a:ext cx="718200" cy="4302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f6fc6"/>
          </a:solidFill>
          <a:ln>
            <a:solidFill>
              <a:srgbClr val="91c6f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imes New Roman"/>
            </a:endParaRPr>
          </a:p>
        </p:txBody>
      </p:sp>
      <p:grpSp>
        <p:nvGrpSpPr>
          <p:cNvPr id="122" name="Группа 20"/>
          <p:cNvGrpSpPr/>
          <p:nvPr/>
        </p:nvGrpSpPr>
        <p:grpSpPr>
          <a:xfrm>
            <a:off x="5868000" y="4234680"/>
            <a:ext cx="2968200" cy="1568880"/>
            <a:chOff x="5868000" y="4234680"/>
            <a:chExt cx="2968200" cy="1568880"/>
          </a:xfrm>
        </p:grpSpPr>
        <p:sp>
          <p:nvSpPr>
            <p:cNvPr id="123" name="Скругленный прямоугольник 21"/>
            <p:cNvSpPr/>
            <p:nvPr/>
          </p:nvSpPr>
          <p:spPr>
            <a:xfrm>
              <a:off x="5868000" y="4234680"/>
              <a:ext cx="2968200" cy="15688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4f95"/>
                </a:gs>
                <a:gs pos="60000">
                  <a:srgbClr val="006dcf"/>
                </a:gs>
                <a:gs pos="100000">
                  <a:srgbClr val="387fff"/>
                </a:gs>
              </a:gsLst>
              <a:lin ang="16200000"/>
            </a:gradFill>
            <a:ln w="0">
              <a:noFill/>
            </a:ln>
            <a:effectLst>
              <a:outerShdw blurRad="65520" dir="5400000" dist="38160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Скругленный прямоугольник 4"/>
            <p:cNvSpPr/>
            <p:nvPr/>
          </p:nvSpPr>
          <p:spPr>
            <a:xfrm>
              <a:off x="5902920" y="4280760"/>
              <a:ext cx="2898360" cy="147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68760" rIns="68760" tIns="36000" bIns="36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ru-RU" sz="1800" spc="-1" strike="noStrike">
                  <a:solidFill>
                    <a:schemeClr val="lt1"/>
                  </a:solidFill>
                  <a:latin typeface="Times New Roman"/>
                </a:rPr>
                <a:t>распространяется на всех работников соответствующего подразделения</a:t>
              </a: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ldNum" idx="12"/>
          </p:nvPr>
        </p:nvSpPr>
        <p:spPr>
          <a:xfrm>
            <a:off x="7924680" y="6356520"/>
            <a:ext cx="760320" cy="3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EB0BCB8-347F-4112-B638-DE699491C7E0}" type="slidenum">
              <a: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rPr>
              <a:t>6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title"/>
          </p:nvPr>
        </p:nvSpPr>
        <p:spPr>
          <a:xfrm>
            <a:off x="1087920" y="488880"/>
            <a:ext cx="7216200" cy="6411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Стороны социального партнёрства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Прямоугольник 11"/>
          <p:cNvSpPr/>
          <p:nvPr/>
        </p:nvSpPr>
        <p:spPr>
          <a:xfrm>
            <a:off x="683640" y="1476720"/>
            <a:ext cx="2662560" cy="934200"/>
          </a:xfrm>
          <a:prstGeom prst="rect">
            <a:avLst/>
          </a:prstGeom>
          <a:gradFill rotWithShape="0">
            <a:gsLst>
              <a:gs pos="0">
                <a:srgbClr val="7ea5ff"/>
              </a:gs>
              <a:gs pos="25000">
                <a:srgbClr val="8bacff"/>
              </a:gs>
              <a:gs pos="100000">
                <a:srgbClr val="ccdbff"/>
              </a:gs>
            </a:gsLst>
            <a:lin ang="16200000"/>
          </a:gradFill>
          <a:ln>
            <a:solidFill>
              <a:srgbClr val="0070d5"/>
            </a:solidFill>
            <a:round/>
          </a:ln>
          <a:effectLst>
            <a:outerShdw blurRad="65520" dir="5400000" dist="3816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Работники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Номер слайда 15"/>
          <p:cNvSpPr/>
          <p:nvPr/>
        </p:nvSpPr>
        <p:spPr>
          <a:xfrm>
            <a:off x="6553080" y="6356520"/>
            <a:ext cx="21319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fld id="{FF1122F4-B973-4D79-BA10-3AEB301E9CA6}" type="slidenum">
              <a:rPr b="0" lang="ru-RU" sz="1200" spc="-1" strike="noStrike">
                <a:solidFill>
                  <a:schemeClr val="dk2">
                    <a:shade val="90000"/>
                  </a:schemeClr>
                </a:solidFill>
                <a:latin typeface="Times New Roman"/>
              </a:rPr>
              <a:t>6</a:t>
            </a:fld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Прямоугольник 17"/>
          <p:cNvSpPr/>
          <p:nvPr/>
        </p:nvSpPr>
        <p:spPr>
          <a:xfrm>
            <a:off x="5868000" y="1476720"/>
            <a:ext cx="2662560" cy="942120"/>
          </a:xfrm>
          <a:prstGeom prst="rect">
            <a:avLst/>
          </a:prstGeom>
          <a:gradFill rotWithShape="0">
            <a:gsLst>
              <a:gs pos="0">
                <a:srgbClr val="7ea5ff"/>
              </a:gs>
              <a:gs pos="25000">
                <a:srgbClr val="8bacff"/>
              </a:gs>
              <a:gs pos="100000">
                <a:srgbClr val="ccdbff"/>
              </a:gs>
            </a:gsLst>
            <a:lin ang="16200000"/>
          </a:gradFill>
          <a:ln>
            <a:solidFill>
              <a:srgbClr val="0070d5"/>
            </a:solidFill>
            <a:round/>
          </a:ln>
          <a:effectLst>
            <a:outerShdw blurRad="65520" dir="5400000" dist="3816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chemeClr val="dk1"/>
                </a:solidFill>
                <a:latin typeface="Times New Roman"/>
              </a:rPr>
              <a:t>Работодатели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Рисунок 1" descr=""/>
          <p:cNvPicPr/>
          <p:nvPr/>
        </p:nvPicPr>
        <p:blipFill>
          <a:blip r:embed="rId1"/>
          <a:stretch/>
        </p:blipFill>
        <p:spPr>
          <a:xfrm>
            <a:off x="3857040" y="1332720"/>
            <a:ext cx="1361160" cy="1361160"/>
          </a:xfrm>
          <a:prstGeom prst="rect">
            <a:avLst/>
          </a:prstGeom>
          <a:ln w="0">
            <a:noFill/>
          </a:ln>
        </p:spPr>
      </p:pic>
      <p:sp>
        <p:nvSpPr>
          <p:cNvPr id="131" name="Прямоугольник 10"/>
          <p:cNvSpPr/>
          <p:nvPr/>
        </p:nvSpPr>
        <p:spPr>
          <a:xfrm>
            <a:off x="449280" y="3213000"/>
            <a:ext cx="3544560" cy="2446560"/>
          </a:xfrm>
          <a:prstGeom prst="rect">
            <a:avLst/>
          </a:prstGeom>
          <a:gradFill rotWithShape="0">
            <a:gsLst>
              <a:gs pos="0">
                <a:srgbClr val="7ea5ff"/>
              </a:gs>
              <a:gs pos="25000">
                <a:srgbClr val="8bacff"/>
              </a:gs>
              <a:gs pos="100000">
                <a:srgbClr val="ccdbff"/>
              </a:gs>
            </a:gsLst>
            <a:lin ang="16200000"/>
          </a:gradFill>
          <a:ln>
            <a:solidFill>
              <a:srgbClr val="0070d5"/>
            </a:solidFill>
            <a:round/>
          </a:ln>
          <a:effectLst>
            <a:outerShdw blurRad="65520" dir="5400000" dist="3816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162000" tIns="45000" bIns="45000" anchor="ctr">
            <a:noAutofit/>
          </a:bodyPr>
          <a:p>
            <a:pPr marL="285840" indent="-285840" algn="just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dk1"/>
                </a:solidFill>
                <a:latin typeface="Times New Roman"/>
              </a:rPr>
              <a:t>первичная профсоюзная организация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dk1"/>
                </a:solidFill>
                <a:latin typeface="Times New Roman"/>
              </a:rPr>
              <a:t>иные представители, избираемые работниками в случаях, предусмотренных Трудовым Кодексом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Стрелка вниз 3"/>
          <p:cNvSpPr/>
          <p:nvPr/>
        </p:nvSpPr>
        <p:spPr>
          <a:xfrm>
            <a:off x="2124000" y="2565000"/>
            <a:ext cx="214200" cy="430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b52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33" name="Стрелка вниз 12"/>
          <p:cNvSpPr/>
          <p:nvPr/>
        </p:nvSpPr>
        <p:spPr>
          <a:xfrm>
            <a:off x="6838200" y="2565000"/>
            <a:ext cx="214200" cy="430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b52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34" name="Прямоугольник 16"/>
          <p:cNvSpPr/>
          <p:nvPr/>
        </p:nvSpPr>
        <p:spPr>
          <a:xfrm>
            <a:off x="5004000" y="3213000"/>
            <a:ext cx="3632760" cy="2446560"/>
          </a:xfrm>
          <a:prstGeom prst="rect">
            <a:avLst/>
          </a:prstGeom>
          <a:gradFill rotWithShape="0">
            <a:gsLst>
              <a:gs pos="0">
                <a:srgbClr val="7ea5ff"/>
              </a:gs>
              <a:gs pos="25000">
                <a:srgbClr val="8bacff"/>
              </a:gs>
              <a:gs pos="100000">
                <a:srgbClr val="ccdbff"/>
              </a:gs>
            </a:gsLst>
            <a:lin ang="16200000"/>
          </a:gradFill>
          <a:ln>
            <a:solidFill>
              <a:srgbClr val="0070d5"/>
            </a:solidFill>
            <a:round/>
          </a:ln>
          <a:effectLst>
            <a:outerShdw blurRad="65520" dir="5400000" dist="3816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162000" tIns="45000" bIns="45000" anchor="ctr">
            <a:noAutofit/>
          </a:bodyPr>
          <a:p>
            <a:pPr marL="285840" indent="-285840" algn="just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dk1"/>
                </a:solidFill>
                <a:latin typeface="Times New Roman"/>
              </a:rPr>
              <a:t>руководитель организации, работодатель - индивидуальный предприниматель (лично) или уполномоченные ими лица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chemeClr val="dk1"/>
                </a:solidFill>
                <a:latin typeface="Times New Roman"/>
              </a:rPr>
              <a:t>исполнительные органы, если в качестве работодателей выступают органы государственной власти и органы местного самоуправления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4"/>
          <p:cNvSpPr/>
          <p:nvPr/>
        </p:nvSpPr>
        <p:spPr>
          <a:xfrm>
            <a:off x="1087920" y="491040"/>
            <a:ext cx="7216200" cy="6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3399"/>
                </a:solidFill>
                <a:latin typeface="Times New Roman"/>
              </a:rPr>
              <a:t>Представление интересов работников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2232000" y="2700000"/>
            <a:ext cx="178920" cy="53892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6624000" y="2448000"/>
            <a:ext cx="178920" cy="394920"/>
          </a:xfrm>
          <a:prstGeom prst="downArrow">
            <a:avLst>
              <a:gd name="adj1" fmla="val 50000"/>
              <a:gd name="adj2" fmla="val 55000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720000" y="3420000"/>
            <a:ext cx="3238920" cy="197892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263cf0"/>
                </a:solidFill>
                <a:latin typeface="Times New Roman"/>
              </a:rPr>
              <a:t>Заседание профкома об инициировании коллективных переговоров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9" name="Группа 1"/>
          <p:cNvGrpSpPr/>
          <p:nvPr/>
        </p:nvGrpSpPr>
        <p:grpSpPr>
          <a:xfrm>
            <a:off x="4932000" y="1440000"/>
            <a:ext cx="3616200" cy="973800"/>
            <a:chOff x="4932000" y="1440000"/>
            <a:chExt cx="3616200" cy="973800"/>
          </a:xfrm>
        </p:grpSpPr>
        <p:sp>
          <p:nvSpPr>
            <p:cNvPr id="140" name="Скругленный прямоугольник 1"/>
            <p:cNvSpPr/>
            <p:nvPr/>
          </p:nvSpPr>
          <p:spPr>
            <a:xfrm>
              <a:off x="4932000" y="1440000"/>
              <a:ext cx="3616200" cy="9738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4f95"/>
                </a:gs>
                <a:gs pos="60000">
                  <a:srgbClr val="006dcf"/>
                </a:gs>
                <a:gs pos="100000">
                  <a:srgbClr val="387fff"/>
                </a:gs>
              </a:gsLst>
              <a:lin ang="16200000"/>
            </a:gradFill>
            <a:ln w="0">
              <a:noFill/>
            </a:ln>
            <a:effectLst>
              <a:outerShdw blurRad="65520" dir="5400000" dist="38160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1" name="Скругленный прямоугольник 2"/>
            <p:cNvSpPr/>
            <p:nvPr/>
          </p:nvSpPr>
          <p:spPr>
            <a:xfrm>
              <a:off x="4974480" y="1468440"/>
              <a:ext cx="3531240" cy="91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68760" rIns="68760" tIns="36000" bIns="36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2400" spc="-1" strike="noStrike">
                  <a:solidFill>
                    <a:schemeClr val="lt1"/>
                  </a:solidFill>
                  <a:latin typeface="Times New Roman"/>
                </a:rPr>
                <a:t>ППО объединяет менее 50% работников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42" name="Группа 2"/>
          <p:cNvGrpSpPr/>
          <p:nvPr/>
        </p:nvGrpSpPr>
        <p:grpSpPr>
          <a:xfrm>
            <a:off x="594720" y="1440000"/>
            <a:ext cx="3616200" cy="973800"/>
            <a:chOff x="594720" y="1440000"/>
            <a:chExt cx="3616200" cy="973800"/>
          </a:xfrm>
        </p:grpSpPr>
        <p:sp>
          <p:nvSpPr>
            <p:cNvPr id="143" name="Скругленный прямоугольник 3"/>
            <p:cNvSpPr/>
            <p:nvPr/>
          </p:nvSpPr>
          <p:spPr>
            <a:xfrm>
              <a:off x="594720" y="1440000"/>
              <a:ext cx="3616200" cy="9738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4f95"/>
                </a:gs>
                <a:gs pos="60000">
                  <a:srgbClr val="006dcf"/>
                </a:gs>
                <a:gs pos="100000">
                  <a:srgbClr val="387fff"/>
                </a:gs>
              </a:gsLst>
              <a:lin ang="16200000"/>
            </a:gradFill>
            <a:ln w="0">
              <a:noFill/>
            </a:ln>
            <a:effectLst>
              <a:outerShdw blurRad="65520" dir="5400000" dist="38160" rotWithShape="0">
                <a:srgbClr val="000000">
                  <a:alpha val="40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" name="Скругленный прямоугольник 5"/>
            <p:cNvSpPr/>
            <p:nvPr/>
          </p:nvSpPr>
          <p:spPr>
            <a:xfrm>
              <a:off x="637200" y="1468440"/>
              <a:ext cx="3531240" cy="91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68760" rIns="68760" tIns="36000" bIns="36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2400" spc="-1" strike="noStrike">
                  <a:solidFill>
                    <a:schemeClr val="lt1"/>
                  </a:solidFill>
                  <a:latin typeface="Times New Roman"/>
                </a:rPr>
                <a:t>ППО объединяет более 50% работников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45" name=""/>
          <p:cNvSpPr/>
          <p:nvPr/>
        </p:nvSpPr>
        <p:spPr>
          <a:xfrm>
            <a:off x="4932000" y="2880000"/>
            <a:ext cx="3598920" cy="898920"/>
          </a:xfrm>
          <a:prstGeom prst="roundRect">
            <a:avLst>
              <a:gd name="adj" fmla="val 16667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63cf0"/>
                </a:solidFill>
                <a:latin typeface="Times New Roman"/>
              </a:rPr>
              <a:t>Заседание профкома о согласии представлять интересы всех работников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5580000" y="3816000"/>
            <a:ext cx="178920" cy="32292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7632000" y="3816000"/>
            <a:ext cx="178920" cy="32292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dbfafa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4500000" y="4140000"/>
            <a:ext cx="1978920" cy="2338920"/>
          </a:xfrm>
          <a:custGeom>
            <a:avLst/>
            <a:gdLst>
              <a:gd name="textAreaLeft" fmla="*/ 96480 w 1978920"/>
              <a:gd name="textAreaRight" fmla="*/ 1883520 w 1978920"/>
              <a:gd name="textAreaTop" fmla="*/ 96480 h 2338920"/>
              <a:gd name="textAreaBottom" fmla="*/ 2243520 h 2338920"/>
            </a:gdLst>
            <a:ahLst/>
            <a:rect l="textAreaLeft" t="textAreaTop" r="textAreaRight" b="textAreaBottom"/>
            <a:pathLst>
              <a:path w="21600" h="25527">
                <a:moveTo>
                  <a:pt x="3600" y="0"/>
                </a:moveTo>
                <a:arcTo wR="3600" hR="3600" stAng="16200000" swAng="-5400000"/>
                <a:lnTo>
                  <a:pt x="0" y="21927"/>
                </a:lnTo>
                <a:arcTo wR="3600" hR="3600" stAng="10800000" swAng="-5400000"/>
                <a:lnTo>
                  <a:pt x="18000" y="25527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ced3d5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63cf0"/>
                </a:solidFill>
                <a:latin typeface="Times New Roman"/>
              </a:rPr>
              <a:t>Общее собрание работников о наделении ППО  полномочиями  на ведение переговоров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6660000" y="4140000"/>
            <a:ext cx="1978920" cy="2338920"/>
          </a:xfrm>
          <a:custGeom>
            <a:avLst/>
            <a:gdLst>
              <a:gd name="textAreaLeft" fmla="*/ 96480 w 1978920"/>
              <a:gd name="textAreaRight" fmla="*/ 1883520 w 1978920"/>
              <a:gd name="textAreaTop" fmla="*/ 96480 h 2338920"/>
              <a:gd name="textAreaBottom" fmla="*/ 2243520 h 2338920"/>
            </a:gdLst>
            <a:ahLst/>
            <a:rect l="textAreaLeft" t="textAreaTop" r="textAreaRight" b="textAreaBottom"/>
            <a:pathLst>
              <a:path w="21600" h="25527">
                <a:moveTo>
                  <a:pt x="3600" y="0"/>
                </a:moveTo>
                <a:arcTo wR="3600" hR="3600" stAng="16200000" swAng="-5400000"/>
                <a:lnTo>
                  <a:pt x="0" y="21927"/>
                </a:lnTo>
                <a:arcTo wR="3600" hR="3600" stAng="10800000" swAng="-5400000"/>
                <a:lnTo>
                  <a:pt x="18000" y="25527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ced3d5"/>
          </a:solidFill>
          <a:ln w="19080">
            <a:solidFill>
              <a:srgbClr val="023f6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63cf0"/>
                </a:solidFill>
                <a:latin typeface="Times New Roman"/>
              </a:rPr>
              <a:t>Сбор заявлений с работников-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63cf0"/>
                </a:solidFill>
                <a:latin typeface="Times New Roman"/>
              </a:rPr>
              <a:t>не членов профсоюза о передаче полномочий ППО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</a:schemeClr>
            </a:gs>
            <a:gs pos="25000">
              <a:schemeClr val="phClr">
                <a:tint val="60000"/>
              </a:schemeClr>
            </a:gs>
            <a:gs pos="100000">
              <a:schemeClr val="phClr">
                <a:tint val="29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45000"/>
              </a:schemeClr>
            </a:gs>
            <a:gs pos="60000">
              <a:schemeClr val="phClr">
                <a:shade val="95000"/>
              </a:schemeClr>
            </a:gs>
            <a:gs pos="100000">
              <a:schemeClr val="phClr">
                <a:tint val="87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425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0000"/>
              </a:schemeClr>
            </a:gs>
            <a:gs pos="25000">
              <a:schemeClr val="phClr">
                <a:tint val="83000"/>
              </a:schemeClr>
            </a:gs>
            <a:gs pos="100000">
              <a:schemeClr val="phClr">
                <a:shade val="15000"/>
              </a:schemeClr>
            </a:gs>
          </a:gsLst>
          <a:path path="circle">
            <a:fillToRect l="10000" t="110000" r="10000" b="100000"/>
          </a:path>
          <a:tileRect l="0" t="0" r="0" b="0"/>
        </a:gradFill>
        <a:blipFill rotWithShape="0">
          <a:blip r:embed="rId1"/>
          <a:srcRect l="0" t="0" r="0" b="0"/>
          <a:tile tx="0" ty="0" sx="65000" sy="65000" flip="none" algn="tl"/>
        </a:blip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</a:schemeClr>
            </a:gs>
            <a:gs pos="25000">
              <a:schemeClr val="phClr">
                <a:tint val="60000"/>
              </a:schemeClr>
            </a:gs>
            <a:gs pos="100000">
              <a:schemeClr val="phClr">
                <a:tint val="29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45000"/>
              </a:schemeClr>
            </a:gs>
            <a:gs pos="60000">
              <a:schemeClr val="phClr">
                <a:shade val="95000"/>
              </a:schemeClr>
            </a:gs>
            <a:gs pos="100000">
              <a:schemeClr val="phClr">
                <a:tint val="87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425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0000"/>
              </a:schemeClr>
            </a:gs>
            <a:gs pos="25000">
              <a:schemeClr val="phClr">
                <a:tint val="83000"/>
              </a:schemeClr>
            </a:gs>
            <a:gs pos="100000">
              <a:schemeClr val="phClr">
                <a:shade val="15000"/>
              </a:schemeClr>
            </a:gs>
          </a:gsLst>
          <a:path path="circle">
            <a:fillToRect l="10000" t="110000" r="10000" b="100000"/>
          </a:path>
          <a:tileRect l="0" t="0" r="0" b="0"/>
        </a:gradFill>
        <a:blipFill rotWithShape="0">
          <a:blip r:embed="rId1"/>
          <a:srcRect l="0" t="0" r="0" b="0"/>
          <a:tile tx="0" ty="0" sx="65000" sy="65000" flip="none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6082</TotalTime>
  <Application>LibreOffice/7.6.0.3$Windows_X86_64 LibreOffice_project/69edd8b8ebc41d00b4de3915dc82f8f0fc3b6265</Application>
  <AppVersion>15.0000</AppVersion>
  <Words>2002</Words>
  <Paragraphs>213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2021-04-26T06:17:58Z</dcterms:created>
  <dc:creator>S.N.Bakulina</dc:creator>
  <dc:description/>
  <dc:language>ru-RU</dc:language>
  <cp:lastModifiedBy/>
  <dcterms:modified xsi:type="dcterms:W3CDTF">2023-11-20T12:00:21Z</dcterms:modified>
  <cp:revision>339</cp:revision>
  <dc:subject/>
  <dc:title>Социальное партнёрство в сфере труда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33</vt:i4>
  </property>
</Properties>
</file>