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88" r:id="rId3"/>
    <p:sldId id="310" r:id="rId4"/>
    <p:sldId id="313" r:id="rId5"/>
    <p:sldId id="314" r:id="rId6"/>
    <p:sldId id="312" r:id="rId7"/>
    <p:sldId id="309" r:id="rId8"/>
    <p:sldId id="299" r:id="rId9"/>
    <p:sldId id="316" r:id="rId10"/>
    <p:sldId id="315" r:id="rId11"/>
    <p:sldId id="298" r:id="rId12"/>
    <p:sldId id="297" r:id="rId13"/>
    <p:sldId id="301" r:id="rId14"/>
    <p:sldId id="300" r:id="rId15"/>
    <p:sldId id="302" r:id="rId16"/>
    <p:sldId id="303" r:id="rId17"/>
    <p:sldId id="306" r:id="rId18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F58A-600C-45C4-BA71-4D790812A6A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52CD-154E-4C93-AECD-5F5A7C793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0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00C0-D6AD-440C-B311-B9CD914E579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2A9CB-4CD1-4CF3-815B-7CBE8C55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2A9CB-4CD1-4CF3-815B-7CBE8C5564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8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2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9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2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0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9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8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3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80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9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4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1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2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8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6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7C12-2FED-4AF1-9FFF-457BC9C6B3F4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5AF1-4E6B-4219-BE71-C6A950DD4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7C12-2FED-4AF1-9FFF-457BC9C6B3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5AF1-4E6B-4219-BE71-C6A950DD4C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cli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638013"/>
            <a:ext cx="10972799" cy="495380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федеральном законодательстве.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личного кабинета  НКО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Госуслугах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личным кабинетом организации на новом информационном портале Минюста России.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3798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36687" t="14141" r="33939" b="6271"/>
          <a:stretch/>
        </p:blipFill>
        <p:spPr bwMode="auto">
          <a:xfrm>
            <a:off x="1436370" y="1152525"/>
            <a:ext cx="3735705" cy="509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30657" t="15736" r="27654" b="8781"/>
          <a:stretch/>
        </p:blipFill>
        <p:spPr bwMode="auto">
          <a:xfrm>
            <a:off x="5553075" y="1026170"/>
            <a:ext cx="5181600" cy="570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4659" y="2305050"/>
            <a:ext cx="80010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774561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6370" y="914400"/>
            <a:ext cx="9450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личный кабинет организации на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Войдите в личный кабинет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https://www.gosuslugi.ru/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/>
          <a:srcRect l="36687" t="14141" r="33939" b="6271"/>
          <a:stretch/>
        </p:blipFill>
        <p:spPr bwMode="auto">
          <a:xfrm>
            <a:off x="4375784" y="1806952"/>
            <a:ext cx="3571875" cy="484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4925" y="2895600"/>
            <a:ext cx="78105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9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7840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3025" y="784086"/>
            <a:ext cx="1047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стрелку учетной записи в правом верхнем углу, </a:t>
            </a:r>
          </a:p>
          <a:p>
            <a:pPr algn="ctr"/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организации и роли»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/>
          <a:srcRect l="3078" t="4789" r="2768" b="60548"/>
          <a:stretch/>
        </p:blipFill>
        <p:spPr bwMode="auto">
          <a:xfrm>
            <a:off x="1343025" y="1716148"/>
            <a:ext cx="9763124" cy="211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 cstate="print"/>
          <a:srcRect l="5772" t="5017" r="1101" b="42759"/>
          <a:stretch/>
        </p:blipFill>
        <p:spPr bwMode="auto">
          <a:xfrm>
            <a:off x="1343025" y="3946010"/>
            <a:ext cx="9763124" cy="291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6638926" y="4845783"/>
            <a:ext cx="1523300" cy="840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10505696" y="1727349"/>
            <a:ext cx="1314829" cy="9585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8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33475" y="774561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5245" y="847725"/>
            <a:ext cx="552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Выберите: Создать → Организации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/>
          <a:srcRect l="11205" t="20342" r="6103" b="45496"/>
          <a:stretch/>
        </p:blipFill>
        <p:spPr bwMode="auto">
          <a:xfrm>
            <a:off x="1475995" y="1309390"/>
            <a:ext cx="9315450" cy="227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10791445" y="2744811"/>
            <a:ext cx="1314829" cy="9585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/>
          <a:srcRect l="30658" t="23033" r="28936" b="22691"/>
          <a:stretch/>
        </p:blipFill>
        <p:spPr bwMode="auto">
          <a:xfrm>
            <a:off x="3299849" y="3295650"/>
            <a:ext cx="5041030" cy="3562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трелка влево 12"/>
          <p:cNvSpPr/>
          <p:nvPr/>
        </p:nvSpPr>
        <p:spPr>
          <a:xfrm>
            <a:off x="8610220" y="4506936"/>
            <a:ext cx="1314829" cy="9585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0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7840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5369" y="828675"/>
            <a:ext cx="9813681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</a:t>
            </a:r>
            <a:r>
              <a:rPr lang="ru-RU" sz="20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  <a:r>
              <a:rPr 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усиленной квалифицированной электронной подписью в </a:t>
            </a:r>
            <a:r>
              <a:rPr 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и нажмите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«Продолжить»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33095" t="5245" r="30860" b="6498"/>
          <a:stretch/>
        </p:blipFill>
        <p:spPr bwMode="auto">
          <a:xfrm>
            <a:off x="3771168" y="1556306"/>
            <a:ext cx="4067175" cy="5301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лево 9"/>
          <p:cNvSpPr/>
          <p:nvPr/>
        </p:nvSpPr>
        <p:spPr>
          <a:xfrm>
            <a:off x="7972045" y="5899407"/>
            <a:ext cx="1314829" cy="9585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9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7840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47675" y="3036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825" y="933450"/>
            <a:ext cx="11687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Дождитесь окончания проверки</a:t>
            </a:r>
          </a:p>
          <a:p>
            <a:pPr marL="62865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Проверьте данные организации и руководителя, нажмите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«Продолжить»</a:t>
            </a:r>
          </a:p>
          <a:p>
            <a:pPr marL="62865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Нажмите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«Отправить» 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дождитесь окончания проверки (она занимает от 15 минут до 5 календарных дней, сроки зависят от загруженности ФНС)</a:t>
            </a:r>
          </a:p>
          <a:p>
            <a:pPr marL="62865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Уведомление о результате проверки придет на электронную почту, указанную в профиле гражданина. Личный кабинет организации появится в разделе «Учетные записи и роли». Также его можно выбрать при входе на портал.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27581" t="12770" r="24317" b="32041"/>
          <a:stretch/>
        </p:blipFill>
        <p:spPr bwMode="auto">
          <a:xfrm>
            <a:off x="3592294" y="3705531"/>
            <a:ext cx="4600575" cy="3054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лево 11"/>
          <p:cNvSpPr/>
          <p:nvPr/>
        </p:nvSpPr>
        <p:spPr>
          <a:xfrm>
            <a:off x="7972045" y="5232657"/>
            <a:ext cx="1314829" cy="9585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9363" y="5871068"/>
            <a:ext cx="360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ОРГАНИЗАЦИЯ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7840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09434" y="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0550" y="857251"/>
            <a:ext cx="1120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>
              <a:solidFill>
                <a:srgbClr val="0F3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технических сбоев в работе личного кабинета необходимо обращаться в техническую поддержку Научного центра правовой информации при Минюсте России по телефону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(495) 568-07-10 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электронной почте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helpdesk@scli.ru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информацию можно получить в Управлении по адресу: г. Иваново, ул.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Багаева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27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313, а также по телефону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(4932) 26-79-68     доб. 314, 313,  312.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799" y="3987790"/>
            <a:ext cx="11239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endParaRPr lang="ru-RU" sz="2400" b="1" dirty="0" smtClean="0">
              <a:solidFill>
                <a:srgbClr val="0F3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/>
            <a:r>
              <a:rPr lang="ru-RU" sz="28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28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размещают информацию о продолжении деятельности и отчет по форме № ОН 0003.</a:t>
            </a:r>
            <a:br>
              <a:rPr lang="ru-RU" sz="28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5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1" y="1003610"/>
            <a:ext cx="10627113" cy="495380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>
                <a:solidFill>
                  <a:srgbClr val="0F331E"/>
                </a:solidFill>
              </a:rPr>
              <a:t/>
            </a:r>
            <a:br>
              <a:rPr lang="ru-RU" sz="4000" b="1" dirty="0">
                <a:solidFill>
                  <a:srgbClr val="0F331E"/>
                </a:solidFill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41" y="1226635"/>
            <a:ext cx="91886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января 2025 года </a:t>
            </a: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через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кабинеты на Портале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Минюста России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действующие редакции своих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</a:t>
            </a:r>
            <a:b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обязанности, предусмотренной абзацем четвертым пункта 3.2 статьи 32</a:t>
            </a:r>
            <a:b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12.01.1996 № 7-ФЗ       «О некоммерческих организациях».</a:t>
            </a:r>
          </a:p>
        </p:txBody>
      </p:sp>
    </p:spTree>
    <p:extLst>
      <p:ext uri="{BB962C8B-B14F-4D97-AF65-F5344CB8AC3E}">
        <p14:creationId xmlns:p14="http://schemas.microsoft.com/office/powerpoint/2010/main" val="103798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1" y="1003610"/>
            <a:ext cx="10627113" cy="495380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>
                <a:solidFill>
                  <a:srgbClr val="0F331E"/>
                </a:solidFill>
              </a:rPr>
              <a:t/>
            </a:r>
            <a:br>
              <a:rPr lang="ru-RU" sz="4000" b="1" dirty="0">
                <a:solidFill>
                  <a:srgbClr val="0F331E"/>
                </a:solidFill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41" y="1226635"/>
            <a:ext cx="9188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обязанность по размещению профсоюзными организациями своего устава на информационном ресурсе Минюста России в информационно-телекоммуникационной сети «Интернет», является не отчетностью, 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раскрытием сведений о профсоюзной организации в целях повышения уровня доступности информации о ее деятельности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99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1" y="1003610"/>
            <a:ext cx="10627113" cy="495380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>
                <a:solidFill>
                  <a:srgbClr val="0F331E"/>
                </a:solidFill>
              </a:rPr>
              <a:t/>
            </a:r>
            <a:br>
              <a:rPr lang="ru-RU" sz="4000" b="1" dirty="0">
                <a:solidFill>
                  <a:srgbClr val="0F331E"/>
                </a:solidFill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6701" y="1226635"/>
            <a:ext cx="103313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размещения и сроки размещения указанной информации определены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Минюста России от 05.06.2024 N 180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и сроков размещения некоммерческими организациями (за исключением политических партий) устава на информационном ресурсе Министерства юстиции Российской Федерации в информационно-телекоммуникационной сети «Интернет».</a:t>
            </a:r>
          </a:p>
        </p:txBody>
      </p:sp>
    </p:spTree>
    <p:extLst>
      <p:ext uri="{BB962C8B-B14F-4D97-AF65-F5344CB8AC3E}">
        <p14:creationId xmlns:p14="http://schemas.microsoft.com/office/powerpoint/2010/main" val="9765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1" y="1003610"/>
            <a:ext cx="10627113" cy="495380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>
                <a:solidFill>
                  <a:srgbClr val="0F331E"/>
                </a:solidFill>
              </a:rPr>
              <a:t/>
            </a:r>
            <a:br>
              <a:rPr lang="ru-RU" sz="4000" b="1" dirty="0">
                <a:solidFill>
                  <a:srgbClr val="0F331E"/>
                </a:solidFill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75" y="1026170"/>
            <a:ext cx="121253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 зарегистрированные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01.01.2025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должны разместить действующие редакции </a:t>
            </a: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уставов  до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</a:t>
            </a:r>
            <a:endParaRPr lang="ru-RU" sz="3200" b="1" dirty="0">
              <a:solidFill>
                <a:srgbClr val="0F3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зарегистрированные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01.01.2025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течение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государственной регистрации.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устав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редакция размещается на Портале в течение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государственной регистрации </a:t>
            </a: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изменений.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загружается в машиночитаемом формате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sz="32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29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1" y="1003610"/>
            <a:ext cx="10627113" cy="5163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>
                <a:solidFill>
                  <a:srgbClr val="0F331E"/>
                </a:solidFill>
              </a:rPr>
              <a:t/>
            </a:r>
            <a:br>
              <a:rPr lang="ru-RU" sz="4000" b="1" dirty="0">
                <a:solidFill>
                  <a:srgbClr val="0F331E"/>
                </a:solidFill>
              </a:rPr>
            </a:br>
            <a:endParaRPr lang="ru-RU" b="1" dirty="0">
              <a:solidFill>
                <a:srgbClr val="0F331E"/>
              </a:solidFill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9759" y="1568172"/>
            <a:ext cx="9701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</a:t>
            </a:r>
            <a:r>
              <a:rPr lang="ru-RU" sz="4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союз,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на основании устава вышестоящего профсоюза</a:t>
            </a:r>
            <a:r>
              <a:rPr lang="ru-RU" sz="4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размещает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  <a:r>
              <a:rPr lang="ru-RU" sz="4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которого он осуществляет свою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0379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52525" y="860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85634" y="152400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9150" y="897923"/>
            <a:ext cx="10687050" cy="558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требования для работы с ЛК: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руководителя НКО учетной записи на Едином портале государственных услуг (ЕПГУ)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запись руководителя должна быть привязана к НКО в личном кабинете на ЕПГУ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НКО должна быть выпущена УКЭП (усиленная квалифицированная электронная подпись)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требования: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АРМ с доступом к сети интернет не менее 10 Мбит/с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(один из предложенных):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версии не ниже 90,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Яндекс.Браузер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24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Создать ЛК можно ТОЛЬКО НА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4586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22997" y="736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100" ker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66584" y="8889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151" y="788535"/>
            <a:ext cx="1110522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Управления Минюста России по Ивановской области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to37.minjust.gov.ru/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2153" r="15350" b="16106"/>
          <a:stretch/>
        </p:blipFill>
        <p:spPr bwMode="auto">
          <a:xfrm>
            <a:off x="1833573" y="1400175"/>
            <a:ext cx="8334375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1787525"/>
            <a:ext cx="9747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6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flipV="1">
            <a:off x="1122997" y="736286"/>
            <a:ext cx="10972799" cy="73164"/>
          </a:xfrm>
          <a:prstGeom prst="rect">
            <a:avLst/>
          </a:prstGeom>
          <a:gradFill flip="none" rotWithShape="1">
            <a:gsLst>
              <a:gs pos="0">
                <a:srgbClr val="389A4D"/>
              </a:gs>
              <a:gs pos="49000">
                <a:srgbClr val="00CC99">
                  <a:lumMod val="48000"/>
                </a:srgbClr>
              </a:gs>
              <a:gs pos="97000">
                <a:srgbClr val="00CC99">
                  <a:lumMod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kytry\Downloads\logotip_vQR322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6802" r="14418" b="33400"/>
          <a:stretch/>
        </p:blipFill>
        <p:spPr bwMode="auto">
          <a:xfrm>
            <a:off x="476250" y="82559"/>
            <a:ext cx="960120" cy="943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66584" y="8889"/>
            <a:ext cx="7939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Ивановской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9" y="1271552"/>
            <a:ext cx="10346055" cy="51240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9650" y="788535"/>
            <a:ext cx="640220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F3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Перейдя по сетевому адресу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nco.minjust.gov.ru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000250" y="1569183"/>
            <a:ext cx="961325" cy="501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0305671" y="1163140"/>
            <a:ext cx="961325" cy="6000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13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482</Words>
  <Application>Microsoft Office PowerPoint</Application>
  <PresentationFormat>Произвольный</PresentationFormat>
  <Paragraphs>73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Изменения в федеральном законодательстве.   Создание личного кабинета  НКО на Госуслугах.   Работа с личным кабинетом организации на новом информационном портале Минюста России. </vt:lpstr>
      <vt:lpstr>       </vt:lpstr>
      <vt:lpstr>       </vt:lpstr>
      <vt:lpstr>       </vt:lpstr>
      <vt:lpstr>       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Носова Марина Вадимовна</cp:lastModifiedBy>
  <cp:revision>57</cp:revision>
  <cp:lastPrinted>2025-03-17T05:59:52Z</cp:lastPrinted>
  <dcterms:created xsi:type="dcterms:W3CDTF">2024-12-24T13:22:05Z</dcterms:created>
  <dcterms:modified xsi:type="dcterms:W3CDTF">2025-03-17T05:59:59Z</dcterms:modified>
</cp:coreProperties>
</file>