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9"/>
  </p:notesMasterIdLst>
  <p:handoutMasterIdLst>
    <p:handoutMasterId r:id="rId20"/>
  </p:handoutMasterIdLst>
  <p:sldIdLst>
    <p:sldId id="288" r:id="rId3"/>
    <p:sldId id="310" r:id="rId4"/>
    <p:sldId id="313" r:id="rId5"/>
    <p:sldId id="314" r:id="rId6"/>
    <p:sldId id="312" r:id="rId7"/>
    <p:sldId id="309" r:id="rId8"/>
    <p:sldId id="299" r:id="rId9"/>
    <p:sldId id="316" r:id="rId10"/>
    <p:sldId id="315" r:id="rId11"/>
    <p:sldId id="298" r:id="rId12"/>
    <p:sldId id="297" r:id="rId13"/>
    <p:sldId id="301" r:id="rId14"/>
    <p:sldId id="300" r:id="rId15"/>
    <p:sldId id="302" r:id="rId16"/>
    <p:sldId id="303" r:id="rId17"/>
    <p:sldId id="306" r:id="rId18"/>
  </p:sldIdLst>
  <p:sldSz cx="12192000" cy="6858000"/>
  <p:notesSz cx="9940925" cy="68087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33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-677" y="-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734" cy="3404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30891" y="0"/>
            <a:ext cx="4307734" cy="3404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57F58A-600C-45C4-BA71-4D790812A6AD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67167"/>
            <a:ext cx="4307734" cy="3404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30891" y="6467167"/>
            <a:ext cx="4307734" cy="3404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B552CD-154E-4C93-AECD-5F5A7C7935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808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734" cy="3404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891" y="0"/>
            <a:ext cx="4307734" cy="3404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E600C0-D6AD-440C-B311-B9CD914E579D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01925" y="511175"/>
            <a:ext cx="4537075" cy="2552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93" y="3234174"/>
            <a:ext cx="7952740" cy="306395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67167"/>
            <a:ext cx="4307734" cy="3404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891" y="6467167"/>
            <a:ext cx="4307734" cy="3404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32A9CB-4CD1-4CF3-815B-7CBE8C5564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269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32A9CB-4CD1-4CF3-815B-7CBE8C5564D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486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37C12-2FED-4AF1-9FFF-457BC9C6B3F4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05AF1-4E6B-4219-BE71-C6A950DD4C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028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37C12-2FED-4AF1-9FFF-457BC9C6B3F4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05AF1-4E6B-4219-BE71-C6A950DD4C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6219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37C12-2FED-4AF1-9FFF-457BC9C6B3F4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05AF1-4E6B-4219-BE71-C6A950DD4C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3935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37C12-2FED-4AF1-9FFF-457BC9C6B3F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05AF1-4E6B-4219-BE71-C6A950DD4C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4996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37C12-2FED-4AF1-9FFF-457BC9C6B3F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05AF1-4E6B-4219-BE71-C6A950DD4C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5288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37C12-2FED-4AF1-9FFF-457BC9C6B3F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05AF1-4E6B-4219-BE71-C6A950DD4C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9022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37C12-2FED-4AF1-9FFF-457BC9C6B3F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05AF1-4E6B-4219-BE71-C6A950DD4C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496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37C12-2FED-4AF1-9FFF-457BC9C6B3F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05AF1-4E6B-4219-BE71-C6A950DD4C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4834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37C12-2FED-4AF1-9FFF-457BC9C6B3F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05AF1-4E6B-4219-BE71-C6A950DD4C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1364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37C12-2FED-4AF1-9FFF-457BC9C6B3F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05AF1-4E6B-4219-BE71-C6A950DD4C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3144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37C12-2FED-4AF1-9FFF-457BC9C6B3F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05AF1-4E6B-4219-BE71-C6A950DD4C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642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37C12-2FED-4AF1-9FFF-457BC9C6B3F4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05AF1-4E6B-4219-BE71-C6A950DD4C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1808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37C12-2FED-4AF1-9FFF-457BC9C6B3F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05AF1-4E6B-4219-BE71-C6A950DD4C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2909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37C12-2FED-4AF1-9FFF-457BC9C6B3F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05AF1-4E6B-4219-BE71-C6A950DD4C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6474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37C12-2FED-4AF1-9FFF-457BC9C6B3F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05AF1-4E6B-4219-BE71-C6A950DD4C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911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37C12-2FED-4AF1-9FFF-457BC9C6B3F4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05AF1-4E6B-4219-BE71-C6A950DD4C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560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37C12-2FED-4AF1-9FFF-457BC9C6B3F4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05AF1-4E6B-4219-BE71-C6A950DD4C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825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37C12-2FED-4AF1-9FFF-457BC9C6B3F4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05AF1-4E6B-4219-BE71-C6A950DD4C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931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37C12-2FED-4AF1-9FFF-457BC9C6B3F4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05AF1-4E6B-4219-BE71-C6A950DD4C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306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37C12-2FED-4AF1-9FFF-457BC9C6B3F4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05AF1-4E6B-4219-BE71-C6A950DD4C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583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37C12-2FED-4AF1-9FFF-457BC9C6B3F4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05AF1-4E6B-4219-BE71-C6A950DD4C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762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37C12-2FED-4AF1-9FFF-457BC9C6B3F4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05AF1-4E6B-4219-BE71-C6A950DD4C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60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A37C12-2FED-4AF1-9FFF-457BC9C6B3F4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05AF1-4E6B-4219-BE71-C6A950DD4C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0019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A37C12-2FED-4AF1-9FFF-457BC9C6B3F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05AF1-4E6B-4219-BE71-C6A950DD4C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568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suslugi.ru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helpdesk@scli.r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2450" y="1638013"/>
            <a:ext cx="10972799" cy="4953806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Изменения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федеральном законодательстве.</a:t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Создание личного кабинета  НКО на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Госуслугах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личным кабинетом организации на новом информационном портале Минюста России.</a:t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solidFill>
                <a:srgbClr val="0F331E"/>
              </a:solidFill>
            </a:endParaRPr>
          </a:p>
        </p:txBody>
      </p:sp>
      <p:sp>
        <p:nvSpPr>
          <p:cNvPr id="7" name="Прямоугольник 7"/>
          <p:cNvSpPr>
            <a:spLocks noChangeArrowheads="1"/>
          </p:cNvSpPr>
          <p:nvPr/>
        </p:nvSpPr>
        <p:spPr bwMode="auto">
          <a:xfrm flipV="1">
            <a:off x="1152525" y="860286"/>
            <a:ext cx="10972799" cy="73164"/>
          </a:xfrm>
          <a:prstGeom prst="rect">
            <a:avLst/>
          </a:prstGeom>
          <a:gradFill flip="none" rotWithShape="1">
            <a:gsLst>
              <a:gs pos="0">
                <a:srgbClr val="389A4D"/>
              </a:gs>
              <a:gs pos="49000">
                <a:srgbClr val="00CC99">
                  <a:lumMod val="48000"/>
                </a:srgbClr>
              </a:gs>
              <a:gs pos="97000">
                <a:srgbClr val="00CC99">
                  <a:lumMod val="70000"/>
                </a:srgb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txBody>
          <a:bodyPr/>
          <a:lstStyle>
            <a:lvl1pPr defTabSz="104298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 descr="C:\Users\kytry\Downloads\logotip_vQR322W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4" t="16802" r="14418" b="33400"/>
          <a:stretch/>
        </p:blipFill>
        <p:spPr bwMode="auto">
          <a:xfrm>
            <a:off x="476250" y="82559"/>
            <a:ext cx="960120" cy="9436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2385634" y="152400"/>
            <a:ext cx="793908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0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Министерства юстиции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0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по Ивановской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10379846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7"/>
          <p:cNvSpPr>
            <a:spLocks noChangeArrowheads="1"/>
          </p:cNvSpPr>
          <p:nvPr/>
        </p:nvSpPr>
        <p:spPr bwMode="auto">
          <a:xfrm flipV="1">
            <a:off x="1152525" y="860286"/>
            <a:ext cx="10972799" cy="73164"/>
          </a:xfrm>
          <a:prstGeom prst="rect">
            <a:avLst/>
          </a:prstGeom>
          <a:gradFill flip="none" rotWithShape="1">
            <a:gsLst>
              <a:gs pos="0">
                <a:srgbClr val="389A4D"/>
              </a:gs>
              <a:gs pos="49000">
                <a:srgbClr val="00CC99">
                  <a:lumMod val="48000"/>
                </a:srgbClr>
              </a:gs>
              <a:gs pos="97000">
                <a:srgbClr val="00CC99">
                  <a:lumMod val="70000"/>
                </a:srgb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txBody>
          <a:bodyPr/>
          <a:lstStyle>
            <a:lvl1pPr defTabSz="104298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 descr="C:\Users\kytry\Downloads\logotip_vQR322W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4" t="16802" r="14418" b="33400"/>
          <a:stretch/>
        </p:blipFill>
        <p:spPr bwMode="auto">
          <a:xfrm>
            <a:off x="476250" y="82559"/>
            <a:ext cx="960120" cy="9436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2385634" y="152400"/>
            <a:ext cx="793908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0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Министерства юстиции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0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по Ивановской области</a:t>
            </a:r>
          </a:p>
        </p:txBody>
      </p:sp>
      <p:pic>
        <p:nvPicPr>
          <p:cNvPr id="5" name="Рисунок 4"/>
          <p:cNvPicPr/>
          <p:nvPr/>
        </p:nvPicPr>
        <p:blipFill rotWithShape="1">
          <a:blip r:embed="rId3" cstate="print"/>
          <a:srcRect l="36687" t="14141" r="33939" b="6271"/>
          <a:stretch/>
        </p:blipFill>
        <p:spPr bwMode="auto">
          <a:xfrm>
            <a:off x="1436370" y="1152525"/>
            <a:ext cx="3735705" cy="50958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4" cstate="print"/>
          <a:srcRect l="30657" t="15736" r="27654" b="8781"/>
          <a:stretch/>
        </p:blipFill>
        <p:spPr bwMode="auto">
          <a:xfrm>
            <a:off x="5553075" y="1026170"/>
            <a:ext cx="5181600" cy="57054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04659" y="2305050"/>
            <a:ext cx="800100" cy="123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564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7"/>
          <p:cNvSpPr>
            <a:spLocks noChangeArrowheads="1"/>
          </p:cNvSpPr>
          <p:nvPr/>
        </p:nvSpPr>
        <p:spPr bwMode="auto">
          <a:xfrm flipV="1">
            <a:off x="1152525" y="774561"/>
            <a:ext cx="10972799" cy="73164"/>
          </a:xfrm>
          <a:prstGeom prst="rect">
            <a:avLst/>
          </a:prstGeom>
          <a:gradFill flip="none" rotWithShape="1">
            <a:gsLst>
              <a:gs pos="0">
                <a:srgbClr val="389A4D"/>
              </a:gs>
              <a:gs pos="49000">
                <a:srgbClr val="00CC99">
                  <a:lumMod val="48000"/>
                </a:srgbClr>
              </a:gs>
              <a:gs pos="97000">
                <a:srgbClr val="00CC99">
                  <a:lumMod val="70000"/>
                </a:srgb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txBody>
          <a:bodyPr/>
          <a:lstStyle>
            <a:lvl1pPr defTabSz="104298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 descr="C:\Users\kytry\Downloads\logotip_vQR322W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4" t="16802" r="14418" b="33400"/>
          <a:stretch/>
        </p:blipFill>
        <p:spPr bwMode="auto">
          <a:xfrm>
            <a:off x="476250" y="82559"/>
            <a:ext cx="960120" cy="9436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2309434" y="0"/>
            <a:ext cx="793908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0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Министерства юстиции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0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по Ивановской области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436370" y="914400"/>
            <a:ext cx="945070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создать личный кабинет организации на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Госуслугах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Войдите в личный кабинет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https://www.gosuslugi.ru/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pic>
        <p:nvPicPr>
          <p:cNvPr id="6" name="Рисунок 5"/>
          <p:cNvPicPr/>
          <p:nvPr/>
        </p:nvPicPr>
        <p:blipFill rotWithShape="1">
          <a:blip r:embed="rId4" cstate="print"/>
          <a:srcRect l="36687" t="14141" r="33939" b="6271"/>
          <a:stretch/>
        </p:blipFill>
        <p:spPr bwMode="auto">
          <a:xfrm>
            <a:off x="4375784" y="1806952"/>
            <a:ext cx="3571875" cy="48485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114925" y="2895600"/>
            <a:ext cx="781050" cy="1333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0924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7"/>
          <p:cNvSpPr>
            <a:spLocks noChangeArrowheads="1"/>
          </p:cNvSpPr>
          <p:nvPr/>
        </p:nvSpPr>
        <p:spPr bwMode="auto">
          <a:xfrm flipV="1">
            <a:off x="1152525" y="784086"/>
            <a:ext cx="10972799" cy="73164"/>
          </a:xfrm>
          <a:prstGeom prst="rect">
            <a:avLst/>
          </a:prstGeom>
          <a:gradFill flip="none" rotWithShape="1">
            <a:gsLst>
              <a:gs pos="0">
                <a:srgbClr val="389A4D"/>
              </a:gs>
              <a:gs pos="49000">
                <a:srgbClr val="00CC99">
                  <a:lumMod val="48000"/>
                </a:srgbClr>
              </a:gs>
              <a:gs pos="97000">
                <a:srgbClr val="00CC99">
                  <a:lumMod val="70000"/>
                </a:srgb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txBody>
          <a:bodyPr/>
          <a:lstStyle>
            <a:lvl1pPr defTabSz="104298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 descr="C:\Users\kytry\Downloads\logotip_vQR322W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4" t="16802" r="14418" b="33400"/>
          <a:stretch/>
        </p:blipFill>
        <p:spPr bwMode="auto">
          <a:xfrm>
            <a:off x="476250" y="82559"/>
            <a:ext cx="960120" cy="9436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2309434" y="0"/>
            <a:ext cx="793908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0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Министерства юстиции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0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по Ивановской области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343025" y="784086"/>
            <a:ext cx="104775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Нажмите на стрелку учетной записи в правом верхнем углу, </a:t>
            </a:r>
          </a:p>
          <a:p>
            <a:pPr algn="ctr"/>
            <a:r>
              <a:rPr lang="ru-RU" sz="24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затем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«Все организации и роли»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/>
          <p:nvPr/>
        </p:nvPicPr>
        <p:blipFill rotWithShape="1">
          <a:blip r:embed="rId3" cstate="print"/>
          <a:srcRect l="3078" t="4789" r="2768" b="60548"/>
          <a:stretch/>
        </p:blipFill>
        <p:spPr bwMode="auto">
          <a:xfrm>
            <a:off x="1343025" y="1716148"/>
            <a:ext cx="9763124" cy="21165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/>
          <p:cNvPicPr/>
          <p:nvPr/>
        </p:nvPicPr>
        <p:blipFill rotWithShape="1">
          <a:blip r:embed="rId4" cstate="print"/>
          <a:srcRect l="5772" t="5017" r="1101" b="42759"/>
          <a:stretch/>
        </p:blipFill>
        <p:spPr bwMode="auto">
          <a:xfrm>
            <a:off x="1343025" y="3946010"/>
            <a:ext cx="9763124" cy="291198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Стрелка вправо 11"/>
          <p:cNvSpPr/>
          <p:nvPr/>
        </p:nvSpPr>
        <p:spPr>
          <a:xfrm>
            <a:off x="6638926" y="4845783"/>
            <a:ext cx="1523300" cy="84064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лево 12"/>
          <p:cNvSpPr/>
          <p:nvPr/>
        </p:nvSpPr>
        <p:spPr>
          <a:xfrm>
            <a:off x="10505696" y="1727349"/>
            <a:ext cx="1314829" cy="958593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8885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7"/>
          <p:cNvSpPr>
            <a:spLocks noChangeArrowheads="1"/>
          </p:cNvSpPr>
          <p:nvPr/>
        </p:nvSpPr>
        <p:spPr bwMode="auto">
          <a:xfrm flipV="1">
            <a:off x="1133475" y="774561"/>
            <a:ext cx="10972799" cy="73164"/>
          </a:xfrm>
          <a:prstGeom prst="rect">
            <a:avLst/>
          </a:prstGeom>
          <a:gradFill flip="none" rotWithShape="1">
            <a:gsLst>
              <a:gs pos="0">
                <a:srgbClr val="389A4D"/>
              </a:gs>
              <a:gs pos="49000">
                <a:srgbClr val="00CC99">
                  <a:lumMod val="48000"/>
                </a:srgbClr>
              </a:gs>
              <a:gs pos="97000">
                <a:srgbClr val="00CC99">
                  <a:lumMod val="70000"/>
                </a:srgb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txBody>
          <a:bodyPr/>
          <a:lstStyle>
            <a:lvl1pPr defTabSz="104298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 descr="C:\Users\kytry\Downloads\logotip_vQR322W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4" t="16802" r="14418" b="33400"/>
          <a:stretch/>
        </p:blipFill>
        <p:spPr bwMode="auto">
          <a:xfrm>
            <a:off x="476250" y="82559"/>
            <a:ext cx="960120" cy="9436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2309434" y="0"/>
            <a:ext cx="793908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0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Министерства юстиции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0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по Ивановской области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55245" y="847725"/>
            <a:ext cx="55211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Выберите: Создать → Организации</a:t>
            </a:r>
          </a:p>
        </p:txBody>
      </p:sp>
      <p:pic>
        <p:nvPicPr>
          <p:cNvPr id="10" name="Рисунок 9"/>
          <p:cNvPicPr/>
          <p:nvPr/>
        </p:nvPicPr>
        <p:blipFill rotWithShape="1">
          <a:blip r:embed="rId3" cstate="print"/>
          <a:srcRect l="11205" t="20342" r="6103" b="45496"/>
          <a:stretch/>
        </p:blipFill>
        <p:spPr bwMode="auto">
          <a:xfrm>
            <a:off x="1475995" y="1309390"/>
            <a:ext cx="9315450" cy="22797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Стрелка влево 10"/>
          <p:cNvSpPr/>
          <p:nvPr/>
        </p:nvSpPr>
        <p:spPr>
          <a:xfrm>
            <a:off x="10791445" y="2744811"/>
            <a:ext cx="1314829" cy="958593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/>
          <p:nvPr/>
        </p:nvPicPr>
        <p:blipFill rotWithShape="1">
          <a:blip r:embed="rId4" cstate="print"/>
          <a:srcRect l="30658" t="23033" r="28936" b="22691"/>
          <a:stretch/>
        </p:blipFill>
        <p:spPr bwMode="auto">
          <a:xfrm>
            <a:off x="3299849" y="3295650"/>
            <a:ext cx="5041030" cy="35623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Стрелка влево 12"/>
          <p:cNvSpPr/>
          <p:nvPr/>
        </p:nvSpPr>
        <p:spPr>
          <a:xfrm>
            <a:off x="8610220" y="4506936"/>
            <a:ext cx="1314829" cy="958593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3008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7"/>
          <p:cNvSpPr>
            <a:spLocks noChangeArrowheads="1"/>
          </p:cNvSpPr>
          <p:nvPr/>
        </p:nvSpPr>
        <p:spPr bwMode="auto">
          <a:xfrm flipV="1">
            <a:off x="1152525" y="784086"/>
            <a:ext cx="10972799" cy="73164"/>
          </a:xfrm>
          <a:prstGeom prst="rect">
            <a:avLst/>
          </a:prstGeom>
          <a:gradFill flip="none" rotWithShape="1">
            <a:gsLst>
              <a:gs pos="0">
                <a:srgbClr val="389A4D"/>
              </a:gs>
              <a:gs pos="49000">
                <a:srgbClr val="00CC99">
                  <a:lumMod val="48000"/>
                </a:srgbClr>
              </a:gs>
              <a:gs pos="97000">
                <a:srgbClr val="00CC99">
                  <a:lumMod val="70000"/>
                </a:srgb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txBody>
          <a:bodyPr/>
          <a:lstStyle>
            <a:lvl1pPr defTabSz="104298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 descr="C:\Users\kytry\Downloads\logotip_vQR322W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4" t="16802" r="14418" b="33400"/>
          <a:stretch/>
        </p:blipFill>
        <p:spPr bwMode="auto">
          <a:xfrm>
            <a:off x="476250" y="82559"/>
            <a:ext cx="960120" cy="9436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2309434" y="0"/>
            <a:ext cx="793908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0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Министерства юстиции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0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по Ивановской области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635369" y="828675"/>
            <a:ext cx="9813681" cy="771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Вставьте </a:t>
            </a:r>
            <a:r>
              <a:rPr lang="ru-RU" sz="2000" b="1" dirty="0" err="1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токен</a:t>
            </a:r>
            <a:r>
              <a:rPr lang="ru-RU" sz="20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усиленной квалифицированной электронной подписью в </a:t>
            </a:r>
            <a:r>
              <a:rPr lang="ru-RU" sz="20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 и нажмите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«Продолжить»</a:t>
            </a:r>
          </a:p>
        </p:txBody>
      </p:sp>
      <p:pic>
        <p:nvPicPr>
          <p:cNvPr id="6" name="Рисунок 5"/>
          <p:cNvPicPr/>
          <p:nvPr/>
        </p:nvPicPr>
        <p:blipFill rotWithShape="1">
          <a:blip r:embed="rId3" cstate="print"/>
          <a:srcRect l="33095" t="5245" r="30860" b="6498"/>
          <a:stretch/>
        </p:blipFill>
        <p:spPr bwMode="auto">
          <a:xfrm>
            <a:off x="3771168" y="1556306"/>
            <a:ext cx="4067175" cy="530169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Стрелка влево 9"/>
          <p:cNvSpPr/>
          <p:nvPr/>
        </p:nvSpPr>
        <p:spPr>
          <a:xfrm>
            <a:off x="7972045" y="5899407"/>
            <a:ext cx="1314829" cy="958593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8949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7"/>
          <p:cNvSpPr>
            <a:spLocks noChangeArrowheads="1"/>
          </p:cNvSpPr>
          <p:nvPr/>
        </p:nvSpPr>
        <p:spPr bwMode="auto">
          <a:xfrm flipV="1">
            <a:off x="1152525" y="784086"/>
            <a:ext cx="10972799" cy="73164"/>
          </a:xfrm>
          <a:prstGeom prst="rect">
            <a:avLst/>
          </a:prstGeom>
          <a:gradFill flip="none" rotWithShape="1">
            <a:gsLst>
              <a:gs pos="0">
                <a:srgbClr val="389A4D"/>
              </a:gs>
              <a:gs pos="49000">
                <a:srgbClr val="00CC99">
                  <a:lumMod val="48000"/>
                </a:srgbClr>
              </a:gs>
              <a:gs pos="97000">
                <a:srgbClr val="00CC99">
                  <a:lumMod val="70000"/>
                </a:srgb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txBody>
          <a:bodyPr/>
          <a:lstStyle>
            <a:lvl1pPr defTabSz="104298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 descr="C:\Users\kytry\Downloads\logotip_vQR322W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4" t="16802" r="14418" b="33400"/>
          <a:stretch/>
        </p:blipFill>
        <p:spPr bwMode="auto">
          <a:xfrm>
            <a:off x="447675" y="3036"/>
            <a:ext cx="960120" cy="9436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2309434" y="0"/>
            <a:ext cx="793908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0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Министерства юстиции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0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по Ивановской области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04825" y="933450"/>
            <a:ext cx="1168717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8650" lvl="0" indent="-342900" algn="just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Дождитесь окончания проверки</a:t>
            </a:r>
          </a:p>
          <a:p>
            <a:pPr marL="628650" indent="-342900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Проверьте данные организации и руководителя, нажмите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«Продолжить»</a:t>
            </a:r>
          </a:p>
          <a:p>
            <a:pPr marL="628650" indent="-342900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Нажмите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«Отправить» </a:t>
            </a:r>
            <a:r>
              <a:rPr lang="ru-RU" sz="24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дождитесь окончания проверки (она занимает от 15 минут до 5 календарных дней, сроки зависят от загруженности ФНС)</a:t>
            </a:r>
          </a:p>
          <a:p>
            <a:pPr marL="628650" indent="-342900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Уведомление о результате проверки придет на электронную почту, указанную в профиле гражданина. Личный кабинет организации появится в разделе «Учетные записи и роли». Также его можно выбрать при входе на портал.</a:t>
            </a:r>
          </a:p>
        </p:txBody>
      </p:sp>
      <p:pic>
        <p:nvPicPr>
          <p:cNvPr id="11" name="Рисунок 10"/>
          <p:cNvPicPr/>
          <p:nvPr/>
        </p:nvPicPr>
        <p:blipFill rotWithShape="1">
          <a:blip r:embed="rId3" cstate="print"/>
          <a:srcRect l="27581" t="12770" r="24317" b="32041"/>
          <a:stretch/>
        </p:blipFill>
        <p:spPr bwMode="auto">
          <a:xfrm>
            <a:off x="3592294" y="3705531"/>
            <a:ext cx="4600575" cy="30542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Стрелка влево 11"/>
          <p:cNvSpPr/>
          <p:nvPr/>
        </p:nvSpPr>
        <p:spPr>
          <a:xfrm>
            <a:off x="7972045" y="5232657"/>
            <a:ext cx="1314829" cy="958593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79363" y="5871068"/>
            <a:ext cx="36054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ВАША ОРГАНИЗАЦИЯ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2647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7"/>
          <p:cNvSpPr>
            <a:spLocks noChangeArrowheads="1"/>
          </p:cNvSpPr>
          <p:nvPr/>
        </p:nvSpPr>
        <p:spPr bwMode="auto">
          <a:xfrm flipV="1">
            <a:off x="1152525" y="784086"/>
            <a:ext cx="10972799" cy="73164"/>
          </a:xfrm>
          <a:prstGeom prst="rect">
            <a:avLst/>
          </a:prstGeom>
          <a:gradFill flip="none" rotWithShape="1">
            <a:gsLst>
              <a:gs pos="0">
                <a:srgbClr val="389A4D"/>
              </a:gs>
              <a:gs pos="49000">
                <a:srgbClr val="00CC99">
                  <a:lumMod val="48000"/>
                </a:srgbClr>
              </a:gs>
              <a:gs pos="97000">
                <a:srgbClr val="00CC99">
                  <a:lumMod val="70000"/>
                </a:srgb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txBody>
          <a:bodyPr/>
          <a:lstStyle>
            <a:lvl1pPr defTabSz="104298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 descr="C:\Users\kytry\Downloads\logotip_vQR322W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4" t="16802" r="14418" b="33400"/>
          <a:stretch/>
        </p:blipFill>
        <p:spPr bwMode="auto">
          <a:xfrm>
            <a:off x="476250" y="82559"/>
            <a:ext cx="960120" cy="9436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2309434" y="0"/>
            <a:ext cx="793908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0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Министерства юстиции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0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по Ивановской области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90550" y="857251"/>
            <a:ext cx="112014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endParaRPr lang="ru-RU" sz="2400" b="1" dirty="0">
              <a:solidFill>
                <a:srgbClr val="0F331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возникновения технических сбоев в работе личного кабинета необходимо обращаться в техническую поддержку Научного центра правовой информации при Минюсте России по телефону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+7 (495) 568-07-10 </a:t>
            </a:r>
            <a:r>
              <a:rPr lang="ru-RU" sz="24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электронной почте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helpdesk@scli.ru</a:t>
            </a:r>
            <a:r>
              <a:rPr lang="ru-RU" sz="24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450215" algn="just">
              <a:spcAft>
                <a:spcPts val="0"/>
              </a:spcAft>
            </a:pPr>
            <a:r>
              <a:rPr lang="ru-RU" sz="24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Дополнительную информацию можно получить в Управлении по адресу: г. Иваново, ул. </a:t>
            </a:r>
            <a:r>
              <a:rPr lang="ru-RU" sz="2400" b="1" dirty="0" err="1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Багаева</a:t>
            </a:r>
            <a:r>
              <a:rPr lang="ru-RU" sz="24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д. 27 </a:t>
            </a:r>
            <a:r>
              <a:rPr lang="ru-RU" sz="2400" b="1" dirty="0" err="1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каб</a:t>
            </a:r>
            <a:r>
              <a:rPr lang="ru-RU" sz="24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313, а также по телефону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+7 (4932) 26-79-68     доб. 314, 313,  312.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5799" y="3987790"/>
            <a:ext cx="1123950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ctr"/>
            <a:endParaRPr lang="ru-RU" sz="2400" b="1" dirty="0" smtClean="0">
              <a:solidFill>
                <a:srgbClr val="0F331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449263" algn="ctr"/>
            <a:r>
              <a:rPr lang="ru-RU" sz="2800" b="1" dirty="0" smtClean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Общественные </a:t>
            </a:r>
            <a:r>
              <a:rPr lang="ru-RU" sz="28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объединения размещают информацию о продолжении деятельности и отчет по форме № ОН 0003.</a:t>
            </a:r>
            <a:br>
              <a:rPr lang="ru-RU" sz="28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2557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701" y="1003610"/>
            <a:ext cx="10627113" cy="4953806"/>
          </a:xfrm>
        </p:spPr>
        <p:txBody>
          <a:bodyPr>
            <a:normAutofit/>
          </a:bodyPr>
          <a:lstStyle/>
          <a:p>
            <a:pPr algn="ctr"/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4000" b="1" dirty="0">
                <a:solidFill>
                  <a:srgbClr val="0F331E"/>
                </a:solidFill>
              </a:rPr>
              <a:t/>
            </a:r>
            <a:br>
              <a:rPr lang="ru-RU" sz="4000" b="1" dirty="0">
                <a:solidFill>
                  <a:srgbClr val="0F331E"/>
                </a:solidFill>
              </a:rPr>
            </a:br>
            <a:endParaRPr lang="ru-RU" b="1" dirty="0">
              <a:solidFill>
                <a:srgbClr val="0F331E"/>
              </a:solidFill>
            </a:endParaRPr>
          </a:p>
        </p:txBody>
      </p:sp>
      <p:sp>
        <p:nvSpPr>
          <p:cNvPr id="7" name="Прямоугольник 7"/>
          <p:cNvSpPr>
            <a:spLocks noChangeArrowheads="1"/>
          </p:cNvSpPr>
          <p:nvPr/>
        </p:nvSpPr>
        <p:spPr bwMode="auto">
          <a:xfrm flipV="1">
            <a:off x="1152525" y="860286"/>
            <a:ext cx="10972799" cy="73164"/>
          </a:xfrm>
          <a:prstGeom prst="rect">
            <a:avLst/>
          </a:prstGeom>
          <a:gradFill flip="none" rotWithShape="1">
            <a:gsLst>
              <a:gs pos="0">
                <a:srgbClr val="389A4D"/>
              </a:gs>
              <a:gs pos="49000">
                <a:srgbClr val="00CC99">
                  <a:lumMod val="48000"/>
                </a:srgbClr>
              </a:gs>
              <a:gs pos="97000">
                <a:srgbClr val="00CC99">
                  <a:lumMod val="70000"/>
                </a:srgb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txBody>
          <a:bodyPr/>
          <a:lstStyle>
            <a:lvl1pPr defTabSz="104298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 descr="C:\Users\kytry\Downloads\logotip_vQR322W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4" t="16802" r="14418" b="33400"/>
          <a:stretch/>
        </p:blipFill>
        <p:spPr bwMode="auto">
          <a:xfrm>
            <a:off x="476250" y="82559"/>
            <a:ext cx="960120" cy="9436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2385634" y="152400"/>
            <a:ext cx="793908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0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Министерства юстиции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0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по Ивановской области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293541" y="1226635"/>
            <a:ext cx="918860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32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 января 2025 года </a:t>
            </a:r>
            <a:r>
              <a:rPr lang="ru-RU" sz="3200" b="1" dirty="0" smtClean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НКО через </a:t>
            </a:r>
            <a:r>
              <a:rPr lang="ru-RU" sz="32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личные кабинеты на Портале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Минюста России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размещать действующие редакции своих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уставов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исполнения</a:t>
            </a:r>
            <a:br>
              <a:rPr lang="ru-RU" sz="32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обязанности, предусмотренной абзацем четвертым пункта 3.2 статьи 32</a:t>
            </a:r>
            <a:br>
              <a:rPr lang="ru-RU" sz="32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закона от 12.01.1996 № 7-ФЗ       «О некоммерческих организациях».</a:t>
            </a:r>
          </a:p>
        </p:txBody>
      </p:sp>
    </p:spTree>
    <p:extLst>
      <p:ext uri="{BB962C8B-B14F-4D97-AF65-F5344CB8AC3E}">
        <p14:creationId xmlns:p14="http://schemas.microsoft.com/office/powerpoint/2010/main" val="1037984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701" y="1003610"/>
            <a:ext cx="10627113" cy="4953806"/>
          </a:xfrm>
        </p:spPr>
        <p:txBody>
          <a:bodyPr>
            <a:normAutofit/>
          </a:bodyPr>
          <a:lstStyle/>
          <a:p>
            <a:pPr algn="ctr"/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4000" b="1" dirty="0">
                <a:solidFill>
                  <a:srgbClr val="0F331E"/>
                </a:solidFill>
              </a:rPr>
              <a:t/>
            </a:r>
            <a:br>
              <a:rPr lang="ru-RU" sz="4000" b="1" dirty="0">
                <a:solidFill>
                  <a:srgbClr val="0F331E"/>
                </a:solidFill>
              </a:rPr>
            </a:br>
            <a:endParaRPr lang="ru-RU" b="1" dirty="0">
              <a:solidFill>
                <a:srgbClr val="0F331E"/>
              </a:solidFill>
            </a:endParaRPr>
          </a:p>
        </p:txBody>
      </p:sp>
      <p:sp>
        <p:nvSpPr>
          <p:cNvPr id="7" name="Прямоугольник 7"/>
          <p:cNvSpPr>
            <a:spLocks noChangeArrowheads="1"/>
          </p:cNvSpPr>
          <p:nvPr/>
        </p:nvSpPr>
        <p:spPr bwMode="auto">
          <a:xfrm flipV="1">
            <a:off x="1152525" y="860286"/>
            <a:ext cx="10972799" cy="73164"/>
          </a:xfrm>
          <a:prstGeom prst="rect">
            <a:avLst/>
          </a:prstGeom>
          <a:gradFill flip="none" rotWithShape="1">
            <a:gsLst>
              <a:gs pos="0">
                <a:srgbClr val="389A4D"/>
              </a:gs>
              <a:gs pos="49000">
                <a:srgbClr val="00CC99">
                  <a:lumMod val="48000"/>
                </a:srgbClr>
              </a:gs>
              <a:gs pos="97000">
                <a:srgbClr val="00CC99">
                  <a:lumMod val="70000"/>
                </a:srgb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txBody>
          <a:bodyPr/>
          <a:lstStyle>
            <a:lvl1pPr defTabSz="104298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 descr="C:\Users\kytry\Downloads\logotip_vQR322W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4" t="16802" r="14418" b="33400"/>
          <a:stretch/>
        </p:blipFill>
        <p:spPr bwMode="auto">
          <a:xfrm>
            <a:off x="476250" y="82559"/>
            <a:ext cx="960120" cy="9436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2385634" y="152400"/>
            <a:ext cx="793908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0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Министерства юстиции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0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по Ивановской области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293541" y="1226635"/>
            <a:ext cx="918860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32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Предусмотренная обязанность по размещению профсоюзными организациями своего устава на информационном ресурсе Минюста России в информационно-телекоммуникационной сети «Интернет», является не отчетностью, а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раскрытием сведений о профсоюзной организации в целях повышения уровня доступности информации о ее деятельности</a:t>
            </a:r>
            <a:r>
              <a:rPr lang="ru-RU" sz="32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39931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701" y="1003610"/>
            <a:ext cx="10627113" cy="4953806"/>
          </a:xfrm>
        </p:spPr>
        <p:txBody>
          <a:bodyPr>
            <a:normAutofit/>
          </a:bodyPr>
          <a:lstStyle/>
          <a:p>
            <a:pPr algn="ctr"/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4000" b="1" dirty="0">
                <a:solidFill>
                  <a:srgbClr val="0F331E"/>
                </a:solidFill>
              </a:rPr>
              <a:t/>
            </a:r>
            <a:br>
              <a:rPr lang="ru-RU" sz="4000" b="1" dirty="0">
                <a:solidFill>
                  <a:srgbClr val="0F331E"/>
                </a:solidFill>
              </a:rPr>
            </a:br>
            <a:endParaRPr lang="ru-RU" b="1" dirty="0">
              <a:solidFill>
                <a:srgbClr val="0F331E"/>
              </a:solidFill>
            </a:endParaRPr>
          </a:p>
        </p:txBody>
      </p:sp>
      <p:sp>
        <p:nvSpPr>
          <p:cNvPr id="7" name="Прямоугольник 7"/>
          <p:cNvSpPr>
            <a:spLocks noChangeArrowheads="1"/>
          </p:cNvSpPr>
          <p:nvPr/>
        </p:nvSpPr>
        <p:spPr bwMode="auto">
          <a:xfrm flipV="1">
            <a:off x="1152525" y="860286"/>
            <a:ext cx="10972799" cy="73164"/>
          </a:xfrm>
          <a:prstGeom prst="rect">
            <a:avLst/>
          </a:prstGeom>
          <a:gradFill flip="none" rotWithShape="1">
            <a:gsLst>
              <a:gs pos="0">
                <a:srgbClr val="389A4D"/>
              </a:gs>
              <a:gs pos="49000">
                <a:srgbClr val="00CC99">
                  <a:lumMod val="48000"/>
                </a:srgbClr>
              </a:gs>
              <a:gs pos="97000">
                <a:srgbClr val="00CC99">
                  <a:lumMod val="70000"/>
                </a:srgb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txBody>
          <a:bodyPr/>
          <a:lstStyle>
            <a:lvl1pPr defTabSz="104298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 descr="C:\Users\kytry\Downloads\logotip_vQR322W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4" t="16802" r="14418" b="33400"/>
          <a:stretch/>
        </p:blipFill>
        <p:spPr bwMode="auto">
          <a:xfrm>
            <a:off x="476250" y="82559"/>
            <a:ext cx="960120" cy="9436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2385634" y="152400"/>
            <a:ext cx="793908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0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Министерства юстиции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0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по Ивановской области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36701" y="1226635"/>
            <a:ext cx="1033137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32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размещения и сроки размещения указанной информации определены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</a:t>
            </a:r>
            <a:r>
              <a:rPr lang="ru-RU" sz="32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Минюста России от 05.06.2024 N 180</a:t>
            </a:r>
            <a:r>
              <a:rPr lang="ru-RU" sz="32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«Об утверждении Порядка и сроков размещения некоммерческими организациями (за исключением политических партий) устава на информационном ресурсе Министерства юстиции Российской Федерации в информационно-телекоммуникационной сети «Интернет».</a:t>
            </a:r>
          </a:p>
        </p:txBody>
      </p:sp>
    </p:spTree>
    <p:extLst>
      <p:ext uri="{BB962C8B-B14F-4D97-AF65-F5344CB8AC3E}">
        <p14:creationId xmlns:p14="http://schemas.microsoft.com/office/powerpoint/2010/main" val="976505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701" y="1003610"/>
            <a:ext cx="10627113" cy="4953806"/>
          </a:xfrm>
        </p:spPr>
        <p:txBody>
          <a:bodyPr>
            <a:normAutofit/>
          </a:bodyPr>
          <a:lstStyle/>
          <a:p>
            <a:pPr algn="ctr"/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4000" b="1" dirty="0">
                <a:solidFill>
                  <a:srgbClr val="0F331E"/>
                </a:solidFill>
              </a:rPr>
              <a:t/>
            </a:r>
            <a:br>
              <a:rPr lang="ru-RU" sz="4000" b="1" dirty="0">
                <a:solidFill>
                  <a:srgbClr val="0F331E"/>
                </a:solidFill>
              </a:rPr>
            </a:br>
            <a:endParaRPr lang="ru-RU" b="1" dirty="0">
              <a:solidFill>
                <a:srgbClr val="0F331E"/>
              </a:solidFill>
            </a:endParaRPr>
          </a:p>
        </p:txBody>
      </p:sp>
      <p:sp>
        <p:nvSpPr>
          <p:cNvPr id="7" name="Прямоугольник 7"/>
          <p:cNvSpPr>
            <a:spLocks noChangeArrowheads="1"/>
          </p:cNvSpPr>
          <p:nvPr/>
        </p:nvSpPr>
        <p:spPr bwMode="auto">
          <a:xfrm flipV="1">
            <a:off x="1152525" y="860286"/>
            <a:ext cx="10972799" cy="73164"/>
          </a:xfrm>
          <a:prstGeom prst="rect">
            <a:avLst/>
          </a:prstGeom>
          <a:gradFill flip="none" rotWithShape="1">
            <a:gsLst>
              <a:gs pos="0">
                <a:srgbClr val="389A4D"/>
              </a:gs>
              <a:gs pos="49000">
                <a:srgbClr val="00CC99">
                  <a:lumMod val="48000"/>
                </a:srgbClr>
              </a:gs>
              <a:gs pos="97000">
                <a:srgbClr val="00CC99">
                  <a:lumMod val="70000"/>
                </a:srgb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txBody>
          <a:bodyPr/>
          <a:lstStyle>
            <a:lvl1pPr defTabSz="104298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 descr="C:\Users\kytry\Downloads\logotip_vQR322W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4" t="16802" r="14418" b="33400"/>
          <a:stretch/>
        </p:blipFill>
        <p:spPr bwMode="auto">
          <a:xfrm>
            <a:off x="476250" y="82559"/>
            <a:ext cx="960120" cy="9436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2385634" y="152400"/>
            <a:ext cx="793908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0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Министерства юстиции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0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по Ивановской области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6675" y="1026170"/>
            <a:ext cx="1212532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32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Организации,  зарегистрированные 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01.01.2025</a:t>
            </a:r>
            <a:r>
              <a:rPr lang="ru-RU" sz="32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должны разместить действующие редакции </a:t>
            </a:r>
            <a:r>
              <a:rPr lang="ru-RU" sz="3200" b="1" dirty="0" smtClean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уставов  до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01.04.2025</a:t>
            </a:r>
            <a:endParaRPr lang="ru-RU" sz="3200" b="1" dirty="0">
              <a:solidFill>
                <a:srgbClr val="0F331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32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Организации, зарегистрированные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01.01.2025 </a:t>
            </a:r>
            <a:r>
              <a:rPr lang="ru-RU" sz="32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в течение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календарных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дней</a:t>
            </a:r>
            <a:r>
              <a:rPr lang="ru-RU" sz="32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 дня государственной регистрации. </a:t>
            </a:r>
          </a:p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32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внесения изменений в устав </a:t>
            </a:r>
            <a:r>
              <a:rPr lang="ru-RU" sz="32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актуальная редакция размещается на Портале в течение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ru-RU" sz="32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календарных дней </a:t>
            </a:r>
            <a:r>
              <a:rPr lang="ru-RU" sz="32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дня государственной регистрации </a:t>
            </a:r>
            <a:r>
              <a:rPr lang="ru-RU" sz="3200" b="1" dirty="0" smtClean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изменений.</a:t>
            </a:r>
          </a:p>
          <a:p>
            <a:pPr algn="ctr">
              <a:spcAft>
                <a:spcPts val="0"/>
              </a:spcAft>
            </a:pPr>
            <a:r>
              <a:rPr lang="ru-RU" sz="32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ctr">
              <a:spcAft>
                <a:spcPts val="0"/>
              </a:spcAft>
            </a:pPr>
            <a:r>
              <a:rPr lang="ru-RU" sz="3200" b="1" dirty="0" smtClean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 </a:t>
            </a:r>
            <a:r>
              <a:rPr lang="ru-RU" sz="32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загружается в машиночитаемом формате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PDF</a:t>
            </a:r>
            <a:r>
              <a:rPr lang="ru-RU" sz="32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17293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701" y="1003610"/>
            <a:ext cx="10627113" cy="516301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4000" b="1" dirty="0">
                <a:solidFill>
                  <a:srgbClr val="0F331E"/>
                </a:solidFill>
              </a:rPr>
              <a:t/>
            </a:r>
            <a:br>
              <a:rPr lang="ru-RU" sz="4000" b="1" dirty="0">
                <a:solidFill>
                  <a:srgbClr val="0F331E"/>
                </a:solidFill>
              </a:rPr>
            </a:br>
            <a:endParaRPr lang="ru-RU" b="1" dirty="0">
              <a:solidFill>
                <a:srgbClr val="0F331E"/>
              </a:solidFill>
            </a:endParaRPr>
          </a:p>
        </p:txBody>
      </p:sp>
      <p:sp>
        <p:nvSpPr>
          <p:cNvPr id="7" name="Прямоугольник 7"/>
          <p:cNvSpPr>
            <a:spLocks noChangeArrowheads="1"/>
          </p:cNvSpPr>
          <p:nvPr/>
        </p:nvSpPr>
        <p:spPr bwMode="auto">
          <a:xfrm flipV="1">
            <a:off x="1152525" y="860286"/>
            <a:ext cx="10972799" cy="73164"/>
          </a:xfrm>
          <a:prstGeom prst="rect">
            <a:avLst/>
          </a:prstGeom>
          <a:gradFill flip="none" rotWithShape="1">
            <a:gsLst>
              <a:gs pos="0">
                <a:srgbClr val="389A4D"/>
              </a:gs>
              <a:gs pos="49000">
                <a:srgbClr val="00CC99">
                  <a:lumMod val="48000"/>
                </a:srgbClr>
              </a:gs>
              <a:gs pos="97000">
                <a:srgbClr val="00CC99">
                  <a:lumMod val="70000"/>
                </a:srgb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txBody>
          <a:bodyPr/>
          <a:lstStyle>
            <a:lvl1pPr defTabSz="104298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 descr="C:\Users\kytry\Downloads\logotip_vQR322W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4" t="16802" r="14418" b="33400"/>
          <a:stretch/>
        </p:blipFill>
        <p:spPr bwMode="auto">
          <a:xfrm>
            <a:off x="476250" y="82559"/>
            <a:ext cx="960120" cy="9436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2385634" y="152400"/>
            <a:ext cx="793908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0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Министерства юстиции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0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по Ивановской области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99759" y="1568172"/>
            <a:ext cx="970159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Зарегистрированный </a:t>
            </a:r>
            <a:r>
              <a:rPr lang="ru-RU" sz="40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профессиональный союз, 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действующий на основании устава вышестоящего профсоюза</a:t>
            </a:r>
            <a:r>
              <a:rPr lang="ru-RU" sz="40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размещает 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устав</a:t>
            </a:r>
            <a:r>
              <a:rPr lang="ru-RU" sz="40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 основании которого он осуществляет свою деятельность. </a:t>
            </a:r>
          </a:p>
        </p:txBody>
      </p:sp>
    </p:spTree>
    <p:extLst>
      <p:ext uri="{BB962C8B-B14F-4D97-AF65-F5344CB8AC3E}">
        <p14:creationId xmlns:p14="http://schemas.microsoft.com/office/powerpoint/2010/main" val="10379846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7"/>
          <p:cNvSpPr>
            <a:spLocks noChangeArrowheads="1"/>
          </p:cNvSpPr>
          <p:nvPr/>
        </p:nvSpPr>
        <p:spPr bwMode="auto">
          <a:xfrm flipV="1">
            <a:off x="1152525" y="860286"/>
            <a:ext cx="10972799" cy="73164"/>
          </a:xfrm>
          <a:prstGeom prst="rect">
            <a:avLst/>
          </a:prstGeom>
          <a:gradFill flip="none" rotWithShape="1">
            <a:gsLst>
              <a:gs pos="0">
                <a:srgbClr val="389A4D"/>
              </a:gs>
              <a:gs pos="49000">
                <a:srgbClr val="00CC99">
                  <a:lumMod val="48000"/>
                </a:srgbClr>
              </a:gs>
              <a:gs pos="97000">
                <a:srgbClr val="00CC99">
                  <a:lumMod val="70000"/>
                </a:srgb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txBody>
          <a:bodyPr/>
          <a:lstStyle>
            <a:lvl1pPr defTabSz="104298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 descr="C:\Users\kytry\Downloads\logotip_vQR322W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4" t="16802" r="14418" b="33400"/>
          <a:stretch/>
        </p:blipFill>
        <p:spPr bwMode="auto">
          <a:xfrm>
            <a:off x="476250" y="82559"/>
            <a:ext cx="960120" cy="9436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2385634" y="152400"/>
            <a:ext cx="793908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0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Министерства юстиции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0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по Ивановской области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19150" y="897923"/>
            <a:ext cx="10687050" cy="5581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Организационные требования для работы с ЛК: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у руководителя НКО учетной записи на Едином портале государственных услуг (ЕПГУ)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Учетная запись руководителя должна быть привязана к НКО в личном кабинете на ЕПГУ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НКО должна быть выпущена УКЭП (усиленная квалифицированная электронная подпись)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Системные требования: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АРМ с доступом к сети интернет не менее 10 Мбит/с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Браузер (один из предложенных): </a:t>
            </a:r>
            <a:r>
              <a:rPr lang="ru-RU" sz="2400" b="1" dirty="0" err="1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Mozilla</a:t>
            </a:r>
            <a:r>
              <a:rPr lang="ru-RU" sz="24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Firefox</a:t>
            </a:r>
            <a:r>
              <a:rPr lang="ru-RU" sz="24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версии не ниже 90, </a:t>
            </a:r>
            <a:r>
              <a:rPr lang="ru-RU" sz="2400" b="1" dirty="0" err="1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Яндекс.Браузер</a:t>
            </a:r>
            <a:r>
              <a:rPr lang="ru-RU" sz="24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ru-RU" sz="24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Chrome</a:t>
            </a:r>
            <a:r>
              <a:rPr lang="ru-RU" sz="24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Создать ЛК можно ТОЛЬКО НА КОМПЬЮТЕРЕ</a:t>
            </a:r>
          </a:p>
        </p:txBody>
      </p:sp>
    </p:spTree>
    <p:extLst>
      <p:ext uri="{BB962C8B-B14F-4D97-AF65-F5344CB8AC3E}">
        <p14:creationId xmlns:p14="http://schemas.microsoft.com/office/powerpoint/2010/main" val="4586457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7"/>
          <p:cNvSpPr>
            <a:spLocks noChangeArrowheads="1"/>
          </p:cNvSpPr>
          <p:nvPr/>
        </p:nvSpPr>
        <p:spPr bwMode="auto">
          <a:xfrm flipV="1">
            <a:off x="1122997" y="736286"/>
            <a:ext cx="10972799" cy="73164"/>
          </a:xfrm>
          <a:prstGeom prst="rect">
            <a:avLst/>
          </a:prstGeom>
          <a:gradFill flip="none" rotWithShape="1">
            <a:gsLst>
              <a:gs pos="0">
                <a:srgbClr val="389A4D"/>
              </a:gs>
              <a:gs pos="49000">
                <a:srgbClr val="00CC99">
                  <a:lumMod val="48000"/>
                </a:srgbClr>
              </a:gs>
              <a:gs pos="97000">
                <a:srgbClr val="00CC99">
                  <a:lumMod val="70000"/>
                </a:srgb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txBody>
          <a:bodyPr/>
          <a:lstStyle>
            <a:lvl1pPr defTabSz="104298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endParaRPr lang="ru-RU" altLang="ru-RU" sz="2100" ker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pic>
        <p:nvPicPr>
          <p:cNvPr id="8" name="Рисунок 7" descr="C:\Users\kytry\Downloads\logotip_vQR322W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4" t="16802" r="14418" b="33400"/>
          <a:stretch/>
        </p:blipFill>
        <p:spPr bwMode="auto">
          <a:xfrm>
            <a:off x="476250" y="82559"/>
            <a:ext cx="960120" cy="9436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2366584" y="8889"/>
            <a:ext cx="793908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0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Министерства юстиции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0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по Ивановской области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48151" y="788535"/>
            <a:ext cx="11105220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lnSpc>
                <a:spcPct val="115000"/>
              </a:lnSpc>
            </a:pPr>
            <a:r>
              <a:rPr lang="ru-RU" sz="2000" b="1" dirty="0" smtClean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 Управления Минюста России по Ивановской области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to37.minjust.gov.ru/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4" t="12153" r="15350" b="16106"/>
          <a:stretch/>
        </p:blipFill>
        <p:spPr bwMode="auto">
          <a:xfrm>
            <a:off x="1833573" y="1400175"/>
            <a:ext cx="8334375" cy="4714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2938" y="1787525"/>
            <a:ext cx="974725" cy="63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37694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7"/>
          <p:cNvSpPr>
            <a:spLocks noChangeArrowheads="1"/>
          </p:cNvSpPr>
          <p:nvPr/>
        </p:nvSpPr>
        <p:spPr bwMode="auto">
          <a:xfrm flipV="1">
            <a:off x="1122997" y="736286"/>
            <a:ext cx="10972799" cy="73164"/>
          </a:xfrm>
          <a:prstGeom prst="rect">
            <a:avLst/>
          </a:prstGeom>
          <a:gradFill flip="none" rotWithShape="1">
            <a:gsLst>
              <a:gs pos="0">
                <a:srgbClr val="389A4D"/>
              </a:gs>
              <a:gs pos="49000">
                <a:srgbClr val="00CC99">
                  <a:lumMod val="48000"/>
                </a:srgbClr>
              </a:gs>
              <a:gs pos="97000">
                <a:srgbClr val="00CC99">
                  <a:lumMod val="70000"/>
                </a:srgb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txBody>
          <a:bodyPr/>
          <a:lstStyle>
            <a:lvl1pPr defTabSz="104298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 descr="C:\Users\kytry\Downloads\logotip_vQR322W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4" t="16802" r="14418" b="33400"/>
          <a:stretch/>
        </p:blipFill>
        <p:spPr bwMode="auto">
          <a:xfrm>
            <a:off x="476250" y="82559"/>
            <a:ext cx="960120" cy="9436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2366584" y="8889"/>
            <a:ext cx="793908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0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Министерства юстиции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0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по Ивановской области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099" y="1271552"/>
            <a:ext cx="10346055" cy="512407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799650" y="788535"/>
            <a:ext cx="6402202" cy="4830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F33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Перейдя по сетевому адресу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nco.minjust.gov.ru</a:t>
            </a:r>
          </a:p>
        </p:txBody>
      </p:sp>
      <p:sp>
        <p:nvSpPr>
          <p:cNvPr id="5" name="Стрелка вправо 4"/>
          <p:cNvSpPr/>
          <p:nvPr/>
        </p:nvSpPr>
        <p:spPr>
          <a:xfrm>
            <a:off x="2000250" y="1569183"/>
            <a:ext cx="961325" cy="50132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лево 5"/>
          <p:cNvSpPr/>
          <p:nvPr/>
        </p:nvSpPr>
        <p:spPr>
          <a:xfrm>
            <a:off x="10305671" y="1163140"/>
            <a:ext cx="961325" cy="600074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9134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669</TotalTime>
  <Words>482</Words>
  <Application>Microsoft Office PowerPoint</Application>
  <PresentationFormat>Произвольный</PresentationFormat>
  <Paragraphs>73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Тема Office</vt:lpstr>
      <vt:lpstr>1_Тема Office</vt:lpstr>
      <vt:lpstr>Изменения в федеральном законодательстве.   Создание личного кабинета  НКО на Госуслугах.   Работа с личным кабинетом организации на новом информационном портале Минюста России. </vt:lpstr>
      <vt:lpstr>       </vt:lpstr>
      <vt:lpstr>       </vt:lpstr>
      <vt:lpstr>       </vt:lpstr>
      <vt:lpstr>       </vt:lpstr>
      <vt:lpstr>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Никита</dc:creator>
  <cp:lastModifiedBy>Носова Марина Вадимовна</cp:lastModifiedBy>
  <cp:revision>57</cp:revision>
  <cp:lastPrinted>2025-03-17T05:59:52Z</cp:lastPrinted>
  <dcterms:created xsi:type="dcterms:W3CDTF">2024-12-24T13:22:05Z</dcterms:created>
  <dcterms:modified xsi:type="dcterms:W3CDTF">2025-03-17T05:59:59Z</dcterms:modified>
</cp:coreProperties>
</file>