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_rels/presentation.xml.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36.xml.rels" ContentType="application/vnd.openxmlformats-package.relationships+xml"/>
  <Override PartName="/ppt/slideLayouts/slideLayout1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s/_rels/slide10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8.xml.rels" ContentType="application/vnd.openxmlformats-package.relationships+xml"/>
  <Override PartName="/ppt/slides/_rels/slide1.xml.rels" ContentType="application/vnd.openxmlformats-package.relationships+xml"/>
  <Override PartName="/ppt/slides/_rels/slide11.xml.rels" ContentType="application/vnd.openxmlformats-package.relationships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charts/chart7.xml" ContentType="application/vnd.openxmlformats-officedocument.drawingml.chart+xml"/>
  <Override PartName="/ppt/charts/chart6.xml" ContentType="application/vnd.openxmlformats-officedocument.drawingml.chart+xml"/>
  <Override PartName="/ppt/charts/chart1.xml" ContentType="application/vnd.openxmlformats-officedocument.drawingml.chart+xml"/>
  <Override PartName="/ppt/charts/chart5.xml" ContentType="application/vnd.openxmlformats-officedocument.drawingml.chart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view3D>
      <c:rotX val="15"/>
      <c:rotY val="20"/>
      <c:rAngAx val="1"/>
      <c:perspective val="30"/>
    </c:view3D>
    <c:floor>
      <c:spPr>
        <a:solidFill>
          <a:srgbClr val="9689a6">
            <a:alpha val="27000"/>
          </a:srgbClr>
        </a:solidFill>
        <a:ln w="9360">
          <a:noFill/>
        </a:ln>
      </c:spPr>
    </c:floor>
    <c:sideWall>
      <c:spPr>
        <a:noFill/>
        <a:ln w="9360">
          <a:noFill/>
        </a:ln>
      </c:spPr>
    </c:sideWall>
    <c:backWall>
      <c:spPr>
        <a:noFill/>
        <a:ln w="9360">
          <a:noFill/>
        </a:ln>
      </c:spPr>
    </c:backWall>
    <c:plotArea>
      <c:layout>
        <c:manualLayout>
          <c:layoutTarget val="inner"/>
          <c:xMode val="edge"/>
          <c:yMode val="edge"/>
          <c:x val="0.0304443466783986"/>
          <c:y val="0.0912371134020619"/>
          <c:w val="0.949010118785746"/>
          <c:h val="0.8180412371134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rgbClr val="8a9c75">
                <a:alpha val="88000"/>
              </a:srgbClr>
            </a:solidFill>
            <a:ln>
              <a:solidFill>
                <a:srgbClr val="454f39"/>
              </a:solidFill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1" sz="1197" spc="-1" strike="noStrike">
                    <a:solidFill>
                      <a:srgbClr val="ffffff"/>
                    </a:solidFill>
                    <a:latin typeface="Verdana"/>
                    <a:ea typeface="DejaVu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</c:dLbls>
          <c:cat>
            <c:strRef>
              <c:f>categories</c:f>
              <c:strCache>
                <c:ptCount val="3"/>
                <c:pt idx="0">
                  <c:v>Общее количество ДТП</c:v>
                </c:pt>
                <c:pt idx="1">
                  <c:v>погибли</c:v>
                </c:pt>
                <c:pt idx="2">
                  <c:v>ранены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1056</c:v>
                </c:pt>
                <c:pt idx="1">
                  <c:v>95</c:v>
                </c:pt>
                <c:pt idx="2">
                  <c:v>1336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rgbClr val="b9c5ab">
                <a:alpha val="88000"/>
              </a:srgbClr>
            </a:solidFill>
            <a:ln>
              <a:solidFill>
                <a:srgbClr val="5d6d4b"/>
              </a:solidFill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1" sz="1197" spc="-1" strike="noStrike">
                    <a:solidFill>
                      <a:srgbClr val="ffffff"/>
                    </a:solidFill>
                    <a:latin typeface="Verdana"/>
                    <a:ea typeface="DejaVu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</c:dLbls>
          <c:cat>
            <c:strRef>
              <c:f>categories</c:f>
              <c:strCache>
                <c:ptCount val="3"/>
                <c:pt idx="0">
                  <c:v>Общее количество ДТП</c:v>
                </c:pt>
                <c:pt idx="1">
                  <c:v>погибли</c:v>
                </c:pt>
                <c:pt idx="2">
                  <c:v>ранены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3"/>
                <c:pt idx="0">
                  <c:v>1061</c:v>
                </c:pt>
                <c:pt idx="1">
                  <c:v>91</c:v>
                </c:pt>
                <c:pt idx="2">
                  <c:v>1312</c:v>
                </c:pt>
              </c:numCache>
            </c:numRef>
          </c:val>
        </c:ser>
        <c:gapWidth val="84"/>
        <c:shape val="box"/>
        <c:axId val="18741391"/>
        <c:axId val="65597697"/>
        <c:axId val="0"/>
      </c:bar3DChart>
      <c:catAx>
        <c:axId val="18741391"/>
        <c:scaling>
          <c:orientation val="minMax"/>
        </c:scaling>
        <c:delete val="0"/>
        <c:axPos val="b"/>
        <c:numFmt formatCode="[$-419]dd/mm/yyyy" sourceLinked="1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b="0" sz="1197" spc="-1" strike="noStrike">
                <a:solidFill>
                  <a:srgbClr val="bfbfbf"/>
                </a:solidFill>
                <a:latin typeface="Verdana"/>
                <a:ea typeface="DejaVu Sans"/>
              </a:defRPr>
            </a:pPr>
          </a:p>
        </c:txPr>
        <c:crossAx val="65597697"/>
        <c:crosses val="autoZero"/>
        <c:auto val="1"/>
        <c:lblAlgn val="ctr"/>
        <c:lblOffset val="100"/>
        <c:noMultiLvlLbl val="0"/>
      </c:catAx>
      <c:valAx>
        <c:axId val="65597697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9360">
            <a:solidFill>
              <a:srgbClr val="8b8b8b"/>
            </a:solidFill>
            <a:round/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Verdana"/>
                <a:ea typeface="DejaVu Sans"/>
              </a:defRPr>
            </a:pPr>
          </a:p>
        </c:txPr>
        <c:crossAx val="18741391"/>
        <c:crossBetween val="between"/>
      </c:valAx>
    </c:plotArea>
    <c:legend>
      <c:legendPos val="t"/>
      <c:overlay val="0"/>
      <c:spPr>
        <a:noFill/>
        <a:ln>
          <a:noFill/>
        </a:ln>
      </c:spPr>
      <c:txPr>
        <a:bodyPr/>
        <a:lstStyle/>
        <a:p>
          <a:pPr>
            <a:defRPr b="0" sz="1197" spc="-1" strike="noStrike">
              <a:solidFill>
                <a:srgbClr val="bfbfbf"/>
              </a:solidFill>
              <a:latin typeface="Verdana"/>
              <a:ea typeface="DejaVu Sans"/>
            </a:defRPr>
          </a:pPr>
        </a:p>
      </c:txPr>
    </c:legend>
    <c:plotVisOnly val="1"/>
    <c:dispBlanksAs val="gap"/>
  </c:chart>
  <c:spPr>
    <a:solidFill>
      <a:srgbClr val="404040"/>
    </a:solidFill>
    <a:ln w="6480">
      <a:solidFill>
        <a:srgbClr val="8b8b8b"/>
      </a:solidFill>
      <a:round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Столбец 1</c:v>
                </c:pt>
              </c:strCache>
            </c:strRef>
          </c:tx>
          <c:spPr>
            <a:solidFill>
              <a:srgbClr val="158466"/>
            </a:solidFill>
            <a:ln>
              <a:noFill/>
            </a:ln>
          </c:spPr>
          <c:explosion val="0"/>
          <c:dPt>
            <c:idx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spPr>
              <a:solidFill>
                <a:srgbClr val="579d1c"/>
              </a:solidFill>
              <a:ln>
                <a:noFill/>
              </a:ln>
            </c:spPr>
          </c:dPt>
          <c:dPt>
            <c:idx val="4"/>
            <c:spPr>
              <a:solidFill>
                <a:srgbClr val="7e0021"/>
              </a:solidFill>
              <a:ln>
                <a:noFill/>
              </a:ln>
            </c:spPr>
          </c:dPt>
          <c:dPt>
            <c:idx val="5"/>
            <c:spPr>
              <a:solidFill>
                <a:srgbClr val="83caff"/>
              </a:solidFill>
              <a:ln>
                <a:noFill/>
              </a:ln>
            </c:spPr>
          </c:dPt>
          <c:dPt>
            <c:idx val="6"/>
            <c:spPr>
              <a:solidFill>
                <a:srgbClr val="314004"/>
              </a:solidFill>
              <a:ln>
                <a:noFill/>
              </a:ln>
            </c:spPr>
          </c:dPt>
          <c:dLbls>
            <c:numFmt formatCode="General" sourceLinked="0"/>
            <c:dLbl>
              <c:idx val="0"/>
              <c:numFmt formatCode="General" sourceLinked="0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dLbl>
              <c:idx val="1"/>
              <c:numFmt formatCode="General" sourceLinked="0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dLbl>
              <c:idx val="2"/>
              <c:numFmt formatCode="General" sourceLinked="0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dLbl>
              <c:idx val="3"/>
              <c:numFmt formatCode="General" sourceLinked="0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dLbl>
              <c:idx val="4"/>
              <c:numFmt formatCode="General" sourceLinked="0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dLbl>
              <c:idx val="5"/>
              <c:numFmt formatCode="General" sourceLinked="0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dLbl>
              <c:idx val="6"/>
              <c:numFmt formatCode="General" sourceLinked="0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txPr>
              <a:bodyPr/>
              <a:lstStyle/>
              <a:p>
                <a:pPr>
                  <a:defRPr b="1" sz="1400" spc="-1" strike="noStrike">
                    <a:solidFill>
                      <a:srgbClr val="000000"/>
                    </a:solidFill>
                    <a:latin typeface="PT Astra Serif"/>
                    <a:ea typeface="DejaVu Sans"/>
                  </a:defRPr>
                </a:pPr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7"/>
                <c:pt idx="0">
                  <c:v>Столкновения</c:v>
                </c:pt>
                <c:pt idx="1">
                  <c:v>Наезды на пешеходов</c:v>
                </c:pt>
                <c:pt idx="2">
                  <c:v>Съезды с дороги</c:v>
                </c:pt>
                <c:pt idx="3">
                  <c:v>Наезды на препятствия</c:v>
                </c:pt>
                <c:pt idx="4">
                  <c:v>Опрокидывания</c:v>
                </c:pt>
                <c:pt idx="5">
                  <c:v>Наезды на велосипедистов</c:v>
                </c:pt>
                <c:pt idx="6">
                  <c:v>Наезд на стоящее ТС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7"/>
                <c:pt idx="0">
                  <c:v>41</c:v>
                </c:pt>
                <c:pt idx="1">
                  <c:v>30</c:v>
                </c:pt>
                <c:pt idx="2">
                  <c:v>8</c:v>
                </c:pt>
                <c:pt idx="3">
                  <c:v>6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Столбец 2</c:v>
                </c:pt>
              </c:strCache>
            </c:strRef>
          </c:tx>
          <c:spPr>
            <a:solidFill>
              <a:srgbClr val="ff420e"/>
            </a:solidFill>
            <a:ln>
              <a:noFill/>
            </a:ln>
          </c:spPr>
          <c:explosion val="0"/>
          <c:dPt>
            <c:idx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spPr>
              <a:solidFill>
                <a:srgbClr val="579d1c"/>
              </a:solidFill>
              <a:ln>
                <a:noFill/>
              </a:ln>
            </c:spPr>
          </c:dPt>
          <c:dPt>
            <c:idx val="4"/>
            <c:spPr>
              <a:solidFill>
                <a:srgbClr val="7e0021"/>
              </a:solidFill>
              <a:ln>
                <a:noFill/>
              </a:ln>
            </c:spPr>
          </c:dPt>
          <c:dPt>
            <c:idx val="5"/>
            <c:spPr>
              <a:solidFill>
                <a:srgbClr val="83caff"/>
              </a:solidFill>
              <a:ln>
                <a:noFill/>
              </a:ln>
            </c:spPr>
          </c:dPt>
          <c:dPt>
            <c:idx val="6"/>
            <c:spPr>
              <a:solidFill>
                <a:srgbClr val="314004"/>
              </a:solidFill>
              <a:ln>
                <a:noFill/>
              </a:ln>
            </c:spPr>
          </c:dPt>
          <c:dLbls>
            <c:dLbl>
              <c:idx val="0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1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2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3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4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5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6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txPr>
              <a:bodyPr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7"/>
                <c:pt idx="0">
                  <c:v>Столкновения</c:v>
                </c:pt>
                <c:pt idx="1">
                  <c:v>Наезды на пешеходов</c:v>
                </c:pt>
                <c:pt idx="2">
                  <c:v>Съезды с дороги</c:v>
                </c:pt>
                <c:pt idx="3">
                  <c:v>Наезды на препятствия</c:v>
                </c:pt>
                <c:pt idx="4">
                  <c:v>Опрокидывания</c:v>
                </c:pt>
                <c:pt idx="5">
                  <c:v>Наезды на велосипедистов</c:v>
                </c:pt>
                <c:pt idx="6">
                  <c:v>Наезд на стоящее ТС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7"/>
                <c:pt idx="0">
                  <c:v>3.2</c:v>
                </c:pt>
                <c:pt idx="1">
                  <c:v>8.8</c:v>
                </c:pt>
                <c:pt idx="2">
                  <c:v>1.5</c:v>
                </c:pt>
                <c:pt idx="3">
                  <c:v>9.02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Столбец 3</c:v>
                </c:pt>
              </c:strCache>
            </c:strRef>
          </c:tx>
          <c:spPr>
            <a:solidFill>
              <a:srgbClr val="ffd320"/>
            </a:solidFill>
            <a:ln>
              <a:noFill/>
            </a:ln>
          </c:spPr>
          <c:explosion val="0"/>
          <c:dPt>
            <c:idx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spPr>
              <a:solidFill>
                <a:srgbClr val="579d1c"/>
              </a:solidFill>
              <a:ln>
                <a:noFill/>
              </a:ln>
            </c:spPr>
          </c:dPt>
          <c:dPt>
            <c:idx val="4"/>
            <c:spPr>
              <a:solidFill>
                <a:srgbClr val="7e0021"/>
              </a:solidFill>
              <a:ln>
                <a:noFill/>
              </a:ln>
            </c:spPr>
          </c:dPt>
          <c:dPt>
            <c:idx val="5"/>
            <c:spPr>
              <a:solidFill>
                <a:srgbClr val="83caff"/>
              </a:solidFill>
              <a:ln>
                <a:noFill/>
              </a:ln>
            </c:spPr>
          </c:dPt>
          <c:dPt>
            <c:idx val="6"/>
            <c:spPr>
              <a:solidFill>
                <a:srgbClr val="314004"/>
              </a:solidFill>
              <a:ln>
                <a:noFill/>
              </a:ln>
            </c:spPr>
          </c:dPt>
          <c:dLbls>
            <c:dLbl>
              <c:idx val="0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1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2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3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4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5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6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txPr>
              <a:bodyPr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7"/>
                <c:pt idx="0">
                  <c:v>Столкновения</c:v>
                </c:pt>
                <c:pt idx="1">
                  <c:v>Наезды на пешеходов</c:v>
                </c:pt>
                <c:pt idx="2">
                  <c:v>Съезды с дороги</c:v>
                </c:pt>
                <c:pt idx="3">
                  <c:v>Наезды на препятствия</c:v>
                </c:pt>
                <c:pt idx="4">
                  <c:v>Опрокидывания</c:v>
                </c:pt>
                <c:pt idx="5">
                  <c:v>Наезды на велосипедистов</c:v>
                </c:pt>
                <c:pt idx="6">
                  <c:v>Наезд на стоящее ТС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7"/>
                <c:pt idx="0">
                  <c:v>4.54</c:v>
                </c:pt>
                <c:pt idx="1">
                  <c:v>9.65</c:v>
                </c:pt>
                <c:pt idx="2">
                  <c:v>3.7</c:v>
                </c:pt>
                <c:pt idx="3">
                  <c:v>6.2</c:v>
                </c:pt>
              </c:numCache>
            </c:numRef>
          </c:val>
        </c:ser>
        <c:firstSliceAng val="0"/>
      </c:pieChart>
      <c:spPr>
        <a:noFill/>
        <a:ln>
          <a:noFill/>
        </a:ln>
      </c:spPr>
    </c:plotArea>
    <c:legend>
      <c:legendPos val="r"/>
      <c:overlay val="0"/>
      <c:spPr>
        <a:noFill/>
        <a:ln>
          <a:noFill/>
        </a:ln>
      </c:spPr>
      <c:txPr>
        <a:bodyPr/>
        <a:lstStyle/>
        <a:p>
          <a:pPr>
            <a:defRPr b="0" sz="1400" spc="-1" strike="noStrike">
              <a:solidFill>
                <a:srgbClr val="000000"/>
              </a:solidFill>
              <a:latin typeface="PT Astra Serif"/>
              <a:ea typeface="DejaVu Sans"/>
            </a:defRPr>
          </a:pPr>
        </a:p>
      </c:txPr>
    </c:legend>
    <c:plotVisOnly val="1"/>
    <c:dispBlanksAs val="zero"/>
  </c:chart>
  <c:spPr>
    <a:solidFill>
      <a:srgbClr val="666666"/>
    </a:solidFill>
    <a:ln w="9360"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Столбец 1</c:v>
                </c:pt>
              </c:strCache>
            </c:strRef>
          </c:tx>
          <c:spPr>
            <a:solidFill>
              <a:srgbClr val="004586"/>
            </a:solidFill>
            <a:ln>
              <a:noFill/>
            </a:ln>
          </c:spPr>
          <c:explosion val="0"/>
          <c:dPt>
            <c:idx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spPr>
              <a:solidFill>
                <a:srgbClr val="579d1c"/>
              </a:solidFill>
              <a:ln>
                <a:noFill/>
              </a:ln>
            </c:spPr>
          </c:dPt>
          <c:dLbls>
            <c:numFmt formatCode="General" sourceLinked="0"/>
            <c:dLbl>
              <c:idx val="0"/>
              <c:numFmt formatCode="General" sourceLinked="1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dLbl>
              <c:idx val="1"/>
              <c:numFmt formatCode="General" sourceLinked="1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dLbl>
              <c:idx val="2"/>
              <c:numFmt formatCode="General" sourceLinked="1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dLbl>
              <c:idx val="3"/>
              <c:numFmt formatCode="General" sourceLinked="1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txPr>
              <a:bodyPr/>
              <a:lstStyle/>
              <a:p>
                <a:pPr>
                  <a:defRPr b="1" sz="1400" spc="-1" strike="noStrike">
                    <a:solidFill>
                      <a:srgbClr val="000000"/>
                    </a:solidFill>
                    <a:latin typeface="PT Astra Serif"/>
                    <a:ea typeface="DejaVu Sans"/>
                  </a:defRPr>
                </a:pPr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4"/>
                <c:pt idx="0">
                  <c:v>Нарушение скоростного режима</c:v>
                </c:pt>
                <c:pt idx="1">
                  <c:v>Выезд на полосу встречного движения</c:v>
                </c:pt>
                <c:pt idx="2">
                  <c:v>Несоблюдение очередности проезда</c:v>
                </c:pt>
                <c:pt idx="3">
                  <c:v>Нарушение правил проезда пешеходного перехода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27</c:v>
                </c:pt>
                <c:pt idx="1">
                  <c:v>20</c:v>
                </c:pt>
                <c:pt idx="2">
                  <c:v>11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Столбец 2</c:v>
                </c:pt>
              </c:strCache>
            </c:strRef>
          </c:tx>
          <c:spPr>
            <a:solidFill>
              <a:srgbClr val="ff420e"/>
            </a:solidFill>
            <a:ln>
              <a:noFill/>
            </a:ln>
          </c:spPr>
          <c:explosion val="0"/>
          <c:dPt>
            <c:idx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spPr>
              <a:solidFill>
                <a:srgbClr val="579d1c"/>
              </a:solidFill>
              <a:ln>
                <a:noFill/>
              </a:ln>
            </c:spPr>
          </c:dPt>
          <c:dLbls>
            <c:dLbl>
              <c:idx val="0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1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2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3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txPr>
              <a:bodyPr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4"/>
                <c:pt idx="0">
                  <c:v>Нарушение скоростного режима</c:v>
                </c:pt>
                <c:pt idx="1">
                  <c:v>Выезд на полосу встречного движения</c:v>
                </c:pt>
                <c:pt idx="2">
                  <c:v>Несоблюдение очередности проезда</c:v>
                </c:pt>
                <c:pt idx="3">
                  <c:v>Нарушение правил проезда пешеходного перехода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3.2</c:v>
                </c:pt>
                <c:pt idx="1">
                  <c:v>8.8</c:v>
                </c:pt>
                <c:pt idx="2">
                  <c:v>1.5</c:v>
                </c:pt>
                <c:pt idx="3">
                  <c:v>9.02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Столбец 3</c:v>
                </c:pt>
              </c:strCache>
            </c:strRef>
          </c:tx>
          <c:spPr>
            <a:solidFill>
              <a:srgbClr val="ffd320"/>
            </a:solidFill>
            <a:ln>
              <a:noFill/>
            </a:ln>
          </c:spPr>
          <c:explosion val="0"/>
          <c:dPt>
            <c:idx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spPr>
              <a:solidFill>
                <a:srgbClr val="579d1c"/>
              </a:solidFill>
              <a:ln>
                <a:noFill/>
              </a:ln>
            </c:spPr>
          </c:dPt>
          <c:dLbls>
            <c:dLbl>
              <c:idx val="0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1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2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3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txPr>
              <a:bodyPr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4"/>
                <c:pt idx="0">
                  <c:v>Нарушение скоростного режима</c:v>
                </c:pt>
                <c:pt idx="1">
                  <c:v>Выезд на полосу встречного движения</c:v>
                </c:pt>
                <c:pt idx="2">
                  <c:v>Несоблюдение очередности проезда</c:v>
                </c:pt>
                <c:pt idx="3">
                  <c:v>Нарушение правил проезда пешеходного перехода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  <c:pt idx="0">
                  <c:v>4.54</c:v>
                </c:pt>
                <c:pt idx="1">
                  <c:v>9.65</c:v>
                </c:pt>
                <c:pt idx="2">
                  <c:v>3.7</c:v>
                </c:pt>
                <c:pt idx="3">
                  <c:v>6.2</c:v>
                </c:pt>
              </c:numCache>
            </c:numRef>
          </c:val>
        </c:ser>
        <c:firstSliceAng val="0"/>
      </c:pieChart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615350959434965"/>
          <c:y val="0.0635626180686743"/>
          <c:w val="0.373210825676605"/>
          <c:h val="0.895655072785865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b="0" sz="1400" spc="-1" strike="noStrike">
              <a:solidFill>
                <a:srgbClr val="000000"/>
              </a:solidFill>
              <a:latin typeface="PT Astra Serif"/>
              <a:ea typeface="DejaVu Sans"/>
            </a:defRPr>
          </a:pPr>
        </a:p>
      </c:txPr>
    </c:legend>
    <c:plotVisOnly val="1"/>
    <c:dispBlanksAs val="zero"/>
  </c:chart>
  <c:spPr>
    <a:solidFill>
      <a:srgbClr val="666666"/>
    </a:solidFill>
    <a:ln w="9360"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view3D>
      <c:rotX val="15"/>
      <c:rotY val="20"/>
      <c:rAngAx val="1"/>
      <c:perspective val="30"/>
    </c:view3D>
    <c:floor>
      <c:spPr>
        <a:noFill/>
        <a:ln w="9360">
          <a:noFill/>
        </a:ln>
      </c:spPr>
    </c:floor>
    <c:sideWall>
      <c:spPr>
        <a:noFill/>
        <a:ln w="9360">
          <a:noFill/>
        </a:ln>
      </c:spPr>
    </c:sideWall>
    <c:backWall>
      <c:spPr>
        <a:noFill/>
        <a:ln w="9360">
          <a:noFill/>
        </a:ln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2023 г.</c:v>
                </c:pt>
              </c:strCache>
            </c:strRef>
          </c:tx>
          <c:spPr>
            <a:gradFill>
              <a:gsLst>
                <a:gs pos="0">
                  <a:srgbClr val="62764a"/>
                </a:gs>
                <a:gs pos="100000">
                  <a:srgbClr val="88a269"/>
                </a:gs>
              </a:gsLst>
              <a:lin ang="16200000"/>
            </a:gra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0" sz="1600" spc="-1" strike="noStrike">
                    <a:solidFill>
                      <a:srgbClr val="404040"/>
                    </a:solidFill>
                    <a:latin typeface="PT Astra Serif"/>
                    <a:ea typeface="DejaVu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</c:dLbls>
          <c:cat>
            <c:strRef>
              <c:f>categories</c:f>
              <c:strCache>
                <c:ptCount val="3"/>
                <c:pt idx="0">
                  <c:v>Количество ДТП </c:v>
                </c:pt>
                <c:pt idx="1">
                  <c:v>погибли</c:v>
                </c:pt>
                <c:pt idx="2">
                  <c:v>ранены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133</c:v>
                </c:pt>
                <c:pt idx="1">
                  <c:v>2</c:v>
                </c:pt>
                <c:pt idx="2">
                  <c:v>144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2024 г.</c:v>
                </c:pt>
              </c:strCache>
            </c:strRef>
          </c:tx>
          <c:spPr>
            <a:gradFill>
              <a:gsLst>
                <a:gs pos="0">
                  <a:srgbClr val="829073"/>
                </a:gs>
                <a:gs pos="100000">
                  <a:srgbClr val="b5c7a0"/>
                </a:gs>
              </a:gsLst>
              <a:lin ang="16200000"/>
            </a:gra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0" sz="1600" spc="-1" strike="noStrike">
                    <a:solidFill>
                      <a:srgbClr val="404040"/>
                    </a:solidFill>
                    <a:latin typeface="PT Astra Serif"/>
                    <a:ea typeface="DejaVu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</c:dLbls>
          <c:cat>
            <c:strRef>
              <c:f>categories</c:f>
              <c:strCache>
                <c:ptCount val="3"/>
                <c:pt idx="0">
                  <c:v>Количество ДТП </c:v>
                </c:pt>
                <c:pt idx="1">
                  <c:v>погибли</c:v>
                </c:pt>
                <c:pt idx="2">
                  <c:v>ранены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3"/>
                <c:pt idx="0">
                  <c:v>132</c:v>
                </c:pt>
                <c:pt idx="1">
                  <c:v>5</c:v>
                </c:pt>
                <c:pt idx="2">
                  <c:v>144</c:v>
                </c:pt>
              </c:numCache>
            </c:numRef>
          </c:val>
        </c:ser>
        <c:gapWidth val="150"/>
        <c:shape val="box"/>
        <c:axId val="45859144"/>
        <c:axId val="45287695"/>
        <c:axId val="0"/>
      </c:bar3DChart>
      <c:catAx>
        <c:axId val="45859144"/>
        <c:scaling>
          <c:orientation val="minMax"/>
        </c:scaling>
        <c:delete val="0"/>
        <c:axPos val="b"/>
        <c:numFmt formatCode="[$-419]dd/mm/yyyy" sourceLinked="1"/>
        <c:majorTickMark val="none"/>
        <c:minorTickMark val="none"/>
        <c:tickLblPos val="nextTo"/>
        <c:spPr>
          <a:ln w="12600">
            <a:solidFill>
              <a:srgbClr val="d9d9d9"/>
            </a:solidFill>
            <a:round/>
          </a:ln>
        </c:spPr>
        <c:txPr>
          <a:bodyPr/>
          <a:lstStyle/>
          <a:p>
            <a:pPr>
              <a:defRPr b="0" sz="1197" spc="-1" strike="noStrike">
                <a:solidFill>
                  <a:srgbClr val="595959"/>
                </a:solidFill>
                <a:latin typeface="Verdana"/>
                <a:ea typeface="DejaVu Sans"/>
              </a:defRPr>
            </a:pPr>
          </a:p>
        </c:txPr>
        <c:crossAx val="45287695"/>
        <c:crosses val="autoZero"/>
        <c:auto val="1"/>
        <c:lblAlgn val="ctr"/>
        <c:lblOffset val="100"/>
        <c:noMultiLvlLbl val="0"/>
      </c:catAx>
      <c:valAx>
        <c:axId val="45287695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b="0" sz="1197" spc="-1" strike="noStrike">
                <a:solidFill>
                  <a:srgbClr val="595959"/>
                </a:solidFill>
                <a:latin typeface="Verdana"/>
                <a:ea typeface="DejaVu Sans"/>
              </a:defRPr>
            </a:pPr>
          </a:p>
        </c:txPr>
        <c:crossAx val="45859144"/>
        <c:crosses val="autoZero"/>
        <c:crossBetween val="between"/>
      </c:valAx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b="0" sz="1197" spc="-1" strike="noStrike">
              <a:solidFill>
                <a:srgbClr val="595959"/>
              </a:solidFill>
              <a:latin typeface="Verdana"/>
              <a:ea typeface="DejaVu Sans"/>
            </a:defRPr>
          </a:pPr>
        </a:p>
      </c:txPr>
    </c:legend>
    <c:plotVisOnly val="1"/>
    <c:dispBlanksAs val="gap"/>
  </c:chart>
  <c:spPr>
    <a:noFill/>
    <a:ln w="9360">
      <a:noFill/>
    </a:ln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Столбец 1</c:v>
                </c:pt>
              </c:strCache>
            </c:strRef>
          </c:tx>
          <c:spPr>
            <a:solidFill>
              <a:srgbClr val="a1467e"/>
            </a:solidFill>
            <a:ln>
              <a:noFill/>
            </a:ln>
          </c:spPr>
          <c:explosion val="0"/>
          <c:dPt>
            <c:idx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spPr>
              <a:solidFill>
                <a:srgbClr val="579d1c"/>
              </a:solidFill>
              <a:ln>
                <a:noFill/>
              </a:ln>
            </c:spPr>
          </c:dPt>
          <c:dLbls>
            <c:numFmt formatCode="General" sourceLinked="0"/>
            <c:dLbl>
              <c:idx val="0"/>
              <c:numFmt formatCode="General" sourceLinked="1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dLbl>
              <c:idx val="1"/>
              <c:numFmt formatCode="General" sourceLinked="1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dLbl>
              <c:idx val="2"/>
              <c:numFmt formatCode="General" sourceLinked="1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dLbl>
              <c:idx val="3"/>
              <c:numFmt formatCode="General" sourceLinked="1"/>
              <c:txPr>
                <a:bodyPr/>
                <a:lstStyle/>
                <a:p>
                  <a:pPr>
                    <a:defRPr b="1" sz="1400" spc="-1" strike="noStrike">
                      <a:solidFill>
                        <a:srgbClr val="000000"/>
                      </a:solidFill>
                      <a:latin typeface="PT Astra Serif"/>
                      <a:ea typeface="DejaVu Sans"/>
                    </a:defRPr>
                  </a:pPr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eparator> </c:separator>
            </c:dLbl>
            <c:txPr>
              <a:bodyPr/>
              <a:lstStyle/>
              <a:p>
                <a:pPr>
                  <a:defRPr b="1" sz="1400" spc="-1" strike="noStrike">
                    <a:solidFill>
                      <a:srgbClr val="000000"/>
                    </a:solidFill>
                    <a:latin typeface="PT Astra Serif"/>
                    <a:ea typeface="DejaVu Sans"/>
                  </a:defRPr>
                </a:pPr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4"/>
                <c:pt idx="0">
                  <c:v>Дети-пассажиры</c:v>
                </c:pt>
                <c:pt idx="1">
                  <c:v>Дети-пешеходы</c:v>
                </c:pt>
                <c:pt idx="2">
                  <c:v>Дети-водители</c:v>
                </c:pt>
                <c:pt idx="3">
                  <c:v>Дети-велосипедисты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57</c:v>
                </c:pt>
                <c:pt idx="1">
                  <c:v>43</c:v>
                </c:pt>
                <c:pt idx="2">
                  <c:v>22</c:v>
                </c:pt>
                <c:pt idx="3">
                  <c:v>14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Столбец 2</c:v>
                </c:pt>
              </c:strCache>
            </c:strRef>
          </c:tx>
          <c:spPr>
            <a:solidFill>
              <a:srgbClr val="ff420e"/>
            </a:solidFill>
            <a:ln>
              <a:noFill/>
            </a:ln>
          </c:spPr>
          <c:explosion val="0"/>
          <c:dPt>
            <c:idx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spPr>
              <a:solidFill>
                <a:srgbClr val="579d1c"/>
              </a:solidFill>
              <a:ln>
                <a:noFill/>
              </a:ln>
            </c:spPr>
          </c:dPt>
          <c:dLbls>
            <c:dLbl>
              <c:idx val="0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1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2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3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txPr>
              <a:bodyPr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4"/>
                <c:pt idx="0">
                  <c:v>Дети-пассажиры</c:v>
                </c:pt>
                <c:pt idx="1">
                  <c:v>Дети-пешеходы</c:v>
                </c:pt>
                <c:pt idx="2">
                  <c:v>Дети-водители</c:v>
                </c:pt>
                <c:pt idx="3">
                  <c:v>Дети-велосипедисты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3.2</c:v>
                </c:pt>
                <c:pt idx="1">
                  <c:v>8.8</c:v>
                </c:pt>
                <c:pt idx="2">
                  <c:v>1.5</c:v>
                </c:pt>
                <c:pt idx="3">
                  <c:v>9.02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Столбец 3</c:v>
                </c:pt>
              </c:strCache>
            </c:strRef>
          </c:tx>
          <c:spPr>
            <a:solidFill>
              <a:srgbClr val="ffd320"/>
            </a:solidFill>
            <a:ln>
              <a:noFill/>
            </a:ln>
          </c:spPr>
          <c:explosion val="0"/>
          <c:dPt>
            <c:idx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spPr>
              <a:solidFill>
                <a:srgbClr val="579d1c"/>
              </a:solidFill>
              <a:ln>
                <a:noFill/>
              </a:ln>
            </c:spPr>
          </c:dPt>
          <c:dLbls>
            <c:dLbl>
              <c:idx val="0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1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2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dLbl>
              <c:idx val="3"/>
              <c:txPr>
                <a:bodyPr/>
                <a:lstStyle/>
                <a:p>
                  <a:pPr>
                    <a:defRPr b="0" sz="1000" spc="-1" strike="noStrike">
                      <a:solidFill>
                        <a:srgbClr val="000000"/>
                      </a:solidFill>
                      <a:latin typeface="Arial"/>
                      <a:ea typeface="DejaVu Sans"/>
                    </a:defRPr>
                  </a:pPr>
                </a:p>
              </c:txPr>
              <c:dLblPos val="bestFit"/>
              <c:showLegendKey val="0"/>
              <c:showVal val="0"/>
              <c:showCatName val="0"/>
              <c:showSerName val="0"/>
              <c:showPercent val="0"/>
              <c:separator> </c:separator>
            </c:dLbl>
            <c:txPr>
              <a:bodyPr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</a:p>
            </c:txPr>
            <c:dLblPos val="bestFit"/>
            <c:showLegendKey val="0"/>
            <c:showVal val="0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4"/>
                <c:pt idx="0">
                  <c:v>Дети-пассажиры</c:v>
                </c:pt>
                <c:pt idx="1">
                  <c:v>Дети-пешеходы</c:v>
                </c:pt>
                <c:pt idx="2">
                  <c:v>Дети-водители</c:v>
                </c:pt>
                <c:pt idx="3">
                  <c:v>Дети-велосипедисты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  <c:pt idx="0">
                  <c:v>4.54</c:v>
                </c:pt>
                <c:pt idx="1">
                  <c:v>9.65</c:v>
                </c:pt>
                <c:pt idx="2">
                  <c:v>3.7</c:v>
                </c:pt>
                <c:pt idx="3">
                  <c:v>6.2</c:v>
                </c:pt>
              </c:numCache>
            </c:numRef>
          </c:val>
        </c:ser>
        <c:firstSliceAng val="0"/>
      </c:pieChart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6153125"/>
          <c:y val="0.0635555555555556"/>
          <c:w val="0.373210825676605"/>
          <c:h val="0.895655072785865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b="0" sz="1400" spc="-1" strike="noStrike">
              <a:solidFill>
                <a:srgbClr val="000000"/>
              </a:solidFill>
              <a:latin typeface="PT Astra Serif"/>
              <a:ea typeface="DejaVu Sans"/>
            </a:defRPr>
          </a:pPr>
        </a:p>
      </c:txPr>
    </c:legend>
    <c:plotVisOnly val="1"/>
    <c:dispBlanksAs val="zero"/>
  </c:chart>
  <c:spPr>
    <a:solidFill>
      <a:srgbClr val="666666"/>
    </a:solidFill>
    <a:ln w="9360">
      <a:noFill/>
    </a:ln>
  </c:sp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view3D>
      <c:rotX val="15"/>
      <c:rotY val="20"/>
      <c:rAngAx val="1"/>
      <c:perspective val="30"/>
    </c:view3D>
    <c:floor>
      <c:spPr>
        <a:noFill/>
        <a:ln w="9360">
          <a:noFill/>
        </a:ln>
      </c:spPr>
    </c:floor>
    <c:sideWall>
      <c:spPr>
        <a:noFill/>
        <a:ln w="9360">
          <a:noFill/>
        </a:ln>
      </c:spPr>
    </c:sideWall>
    <c:backWall>
      <c:spPr>
        <a:noFill/>
        <a:ln w="9360">
          <a:noFill/>
        </a:ln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rgbClr val="8a9c75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0" sz="1600" spc="-1" strike="noStrike">
                    <a:solidFill>
                      <a:srgbClr val="404040"/>
                    </a:solidFill>
                    <a:latin typeface="PT Astra Serif"/>
                    <a:ea typeface="DejaVu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</c:dLbls>
          <c:cat>
            <c:strRef>
              <c:f>categories</c:f>
              <c:strCache>
                <c:ptCount val="3"/>
                <c:pt idx="0">
                  <c:v>Количество ДТП </c:v>
                </c:pt>
                <c:pt idx="1">
                  <c:v>погибли</c:v>
                </c:pt>
                <c:pt idx="2">
                  <c:v>ранены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126</c:v>
                </c:pt>
                <c:pt idx="1">
                  <c:v>32</c:v>
                </c:pt>
                <c:pt idx="2">
                  <c:v>166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rgbClr val="b9c5ab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0" sz="1600" spc="-1" strike="noStrike">
                    <a:solidFill>
                      <a:srgbClr val="404040"/>
                    </a:solidFill>
                    <a:latin typeface="PT Astra Serif"/>
                    <a:ea typeface="DejaVu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</c:dLbls>
          <c:cat>
            <c:strRef>
              <c:f>categories</c:f>
              <c:strCache>
                <c:ptCount val="3"/>
                <c:pt idx="0">
                  <c:v>Количество ДТП </c:v>
                </c:pt>
                <c:pt idx="1">
                  <c:v>погибли</c:v>
                </c:pt>
                <c:pt idx="2">
                  <c:v>ранены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3"/>
                <c:pt idx="0">
                  <c:v>133</c:v>
                </c:pt>
                <c:pt idx="1">
                  <c:v>26</c:v>
                </c:pt>
                <c:pt idx="2">
                  <c:v>158</c:v>
                </c:pt>
              </c:numCache>
            </c:numRef>
          </c:val>
        </c:ser>
        <c:gapWidth val="150"/>
        <c:shape val="box"/>
        <c:axId val="47194764"/>
        <c:axId val="38256602"/>
        <c:axId val="0"/>
      </c:bar3DChart>
      <c:catAx>
        <c:axId val="47194764"/>
        <c:scaling>
          <c:orientation val="minMax"/>
        </c:scaling>
        <c:delete val="0"/>
        <c:axPos val="b"/>
        <c:numFmt formatCode="[$-419]dd/mm/yyyy" sourceLinked="1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b="0" sz="1197" spc="-1" strike="noStrike">
                <a:solidFill>
                  <a:srgbClr val="595959"/>
                </a:solidFill>
                <a:latin typeface="Verdana"/>
                <a:ea typeface="DejaVu Sans"/>
              </a:defRPr>
            </a:pPr>
          </a:p>
        </c:txPr>
        <c:crossAx val="38256602"/>
        <c:crosses val="autoZero"/>
        <c:auto val="1"/>
        <c:lblAlgn val="ctr"/>
        <c:lblOffset val="100"/>
        <c:noMultiLvlLbl val="0"/>
      </c:catAx>
      <c:valAx>
        <c:axId val="38256602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b="0" sz="1197" spc="-1" strike="noStrike">
                <a:solidFill>
                  <a:srgbClr val="595959"/>
                </a:solidFill>
                <a:latin typeface="Verdana"/>
                <a:ea typeface="DejaVu Sans"/>
              </a:defRPr>
            </a:pPr>
          </a:p>
        </c:txPr>
        <c:crossAx val="47194764"/>
        <c:crosses val="autoZero"/>
        <c:crossBetween val="between"/>
      </c:valAx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b="0" sz="1197" spc="-1" strike="noStrike">
              <a:solidFill>
                <a:srgbClr val="595959"/>
              </a:solidFill>
              <a:latin typeface="Verdana"/>
              <a:ea typeface="DejaVu Sans"/>
            </a:defRPr>
          </a:pPr>
        </a:p>
      </c:txPr>
    </c:legend>
    <c:plotVisOnly val="1"/>
    <c:dispBlanksAs val="gap"/>
  </c:chart>
  <c:spPr>
    <a:noFill/>
    <a:ln w="9360">
      <a:noFill/>
    </a:ln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view3D>
      <c:rotX val="15"/>
      <c:rotY val="20"/>
      <c:rAngAx val="1"/>
      <c:perspective val="30"/>
    </c:view3D>
    <c:floor>
      <c:spPr>
        <a:noFill/>
        <a:ln w="9360">
          <a:noFill/>
        </a:ln>
      </c:spPr>
    </c:floor>
    <c:sideWall>
      <c:spPr>
        <a:noFill/>
        <a:ln w="9360">
          <a:noFill/>
        </a:ln>
      </c:spPr>
    </c:sideWall>
    <c:backWall>
      <c:spPr>
        <a:noFill/>
        <a:ln w="9360">
          <a:noFill/>
        </a:ln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2023 г.</c:v>
                </c:pt>
              </c:strCache>
            </c:strRef>
          </c:tx>
          <c:spPr>
            <a:solidFill>
              <a:srgbClr val="8a9c75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0" sz="1600" spc="-1" strike="noStrike">
                    <a:solidFill>
                      <a:srgbClr val="404040"/>
                    </a:solidFill>
                    <a:latin typeface="PT Astra Serif"/>
                    <a:ea typeface="DejaVu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</c:dLbls>
          <c:cat>
            <c:strRef>
              <c:f>categories</c:f>
              <c:strCache>
                <c:ptCount val="3"/>
                <c:pt idx="0">
                  <c:v>Количество ДТП </c:v>
                </c:pt>
                <c:pt idx="1">
                  <c:v>погибли</c:v>
                </c:pt>
                <c:pt idx="2">
                  <c:v>ранены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108</c:v>
                </c:pt>
                <c:pt idx="1">
                  <c:v>4</c:v>
                </c:pt>
                <c:pt idx="2">
                  <c:v>110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rgbClr val="b9c5ab"/>
            </a:solidFill>
            <a:ln>
              <a:noFill/>
            </a:ln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b="0" sz="1600" spc="-1" strike="noStrike">
                    <a:solidFill>
                      <a:srgbClr val="404040"/>
                    </a:solidFill>
                    <a:latin typeface="PT Astra Serif"/>
                    <a:ea typeface="DejaVu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</c:dLbls>
          <c:cat>
            <c:strRef>
              <c:f>categories</c:f>
              <c:strCache>
                <c:ptCount val="3"/>
                <c:pt idx="0">
                  <c:v>Количество ДТП </c:v>
                </c:pt>
                <c:pt idx="1">
                  <c:v>погибли</c:v>
                </c:pt>
                <c:pt idx="2">
                  <c:v>ранены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3"/>
                <c:pt idx="0">
                  <c:v>120</c:v>
                </c:pt>
                <c:pt idx="1">
                  <c:v>9</c:v>
                </c:pt>
                <c:pt idx="2">
                  <c:v>114</c:v>
                </c:pt>
              </c:numCache>
            </c:numRef>
          </c:val>
        </c:ser>
        <c:gapWidth val="150"/>
        <c:shape val="box"/>
        <c:axId val="20295277"/>
        <c:axId val="20069578"/>
        <c:axId val="0"/>
      </c:bar3DChart>
      <c:catAx>
        <c:axId val="20295277"/>
        <c:scaling>
          <c:orientation val="minMax"/>
        </c:scaling>
        <c:delete val="0"/>
        <c:axPos val="b"/>
        <c:numFmt formatCode="[$-419]dd/mm/yyyy" sourceLinked="1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b="0" sz="1197" spc="-1" strike="noStrike">
                <a:solidFill>
                  <a:srgbClr val="595959"/>
                </a:solidFill>
                <a:latin typeface="Verdana"/>
                <a:ea typeface="DejaVu Sans"/>
              </a:defRPr>
            </a:pPr>
          </a:p>
        </c:txPr>
        <c:crossAx val="20069578"/>
        <c:crosses val="autoZero"/>
        <c:auto val="1"/>
        <c:lblAlgn val="ctr"/>
        <c:lblOffset val="100"/>
        <c:noMultiLvlLbl val="0"/>
      </c:catAx>
      <c:valAx>
        <c:axId val="20069578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b="0" sz="1197" spc="-1" strike="noStrike">
                <a:solidFill>
                  <a:srgbClr val="595959"/>
                </a:solidFill>
                <a:latin typeface="Verdana"/>
                <a:ea typeface="DejaVu Sans"/>
              </a:defRPr>
            </a:pPr>
          </a:p>
        </c:txPr>
        <c:crossAx val="20295277"/>
        <c:crosses val="autoZero"/>
        <c:crossBetween val="between"/>
      </c:valAx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b="0" sz="1197" spc="-1" strike="noStrike">
              <a:solidFill>
                <a:srgbClr val="595959"/>
              </a:solidFill>
              <a:latin typeface="Verdana"/>
              <a:ea typeface="DejaVu Sans"/>
            </a:defRPr>
          </a:pPr>
        </a:p>
      </c:txPr>
    </c:legend>
    <c:plotVisOnly val="1"/>
    <c:dispBlanksAs val="gap"/>
  </c:chart>
  <c:spPr>
    <a:noFill/>
    <a:ln w="9360"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 fontScale="76000"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2d5a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304920" y="329040"/>
            <a:ext cx="8530560" cy="6195240"/>
          </a:xfrm>
          <a:prstGeom prst="roundRect">
            <a:avLst>
              <a:gd name="adj" fmla="val 2081"/>
            </a:avLst>
          </a:prstGeom>
          <a:gradFill rotWithShape="0">
            <a:gsLst>
              <a:gs pos="98000">
                <a:srgbClr val="ffffff"/>
              </a:gs>
              <a:gs pos="100000">
                <a:srgbClr val="f7f7f7"/>
              </a:gs>
            </a:gsLst>
            <a:lin ang="5400000"/>
          </a:gradFill>
          <a:ln cap="rnd" w="2160">
            <a:solidFill>
              <a:srgbClr val="a4a4a3"/>
            </a:solidFill>
            <a:round/>
          </a:ln>
          <a:effectLst>
            <a:outerShdw algn="tl" blurRad="76200" dir="5400000" dist="50760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418680" y="434160"/>
            <a:ext cx="8305200" cy="5484960"/>
          </a:xfrm>
          <a:prstGeom prst="roundRect">
            <a:avLst>
              <a:gd name="adj" fmla="val 2127"/>
            </a:avLst>
          </a:prstGeom>
          <a:gradFill rotWithShape="0">
            <a:gsLst>
              <a:gs pos="0">
                <a:srgbClr val="ffffff"/>
              </a:gs>
              <a:gs pos="100000">
                <a:srgbClr val="a1a1a1"/>
              </a:gs>
            </a:gsLst>
            <a:path path="circle">
              <a:fillToRect l="50000" t="150000" r="50000" b="-50000"/>
            </a:path>
          </a:gradFill>
          <a:ln w="9000">
            <a:noFill/>
          </a:ln>
          <a:effectLst>
            <a:outerShdw blurRad="65500" dir="5400000" dist="381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304920" y="329040"/>
            <a:ext cx="8530560" cy="6195240"/>
          </a:xfrm>
          <a:prstGeom prst="roundRect">
            <a:avLst>
              <a:gd name="adj" fmla="val 2081"/>
            </a:avLst>
          </a:prstGeom>
          <a:gradFill rotWithShape="0">
            <a:gsLst>
              <a:gs pos="98000">
                <a:srgbClr val="ffffff"/>
              </a:gs>
              <a:gs pos="100000">
                <a:srgbClr val="f7f7f7"/>
              </a:gs>
            </a:gsLst>
            <a:lin ang="5400000"/>
          </a:gradFill>
          <a:ln cap="rnd" w="2160">
            <a:solidFill>
              <a:srgbClr val="a4a4a3"/>
            </a:solidFill>
            <a:round/>
          </a:ln>
          <a:effectLst>
            <a:outerShdw algn="tl" blurRad="76200" dir="5400000" dist="50760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418680" y="434160"/>
            <a:ext cx="8305200" cy="3107520"/>
          </a:xfrm>
          <a:prstGeom prst="roundRect">
            <a:avLst>
              <a:gd name="adj" fmla="val 4578"/>
            </a:avLst>
          </a:prstGeom>
          <a:gradFill rotWithShape="0">
            <a:gsLst>
              <a:gs pos="0">
                <a:srgbClr val="ffffff"/>
              </a:gs>
              <a:gs pos="100000">
                <a:srgbClr val="a1a1a1"/>
              </a:gs>
            </a:gsLst>
            <a:path path="circle">
              <a:fillToRect l="50000" t="150000" r="50000" b="-50000"/>
            </a:path>
          </a:gradFill>
          <a:ln w="9000">
            <a:noFill/>
          </a:ln>
          <a:effectLst>
            <a:outerShdw blurRad="65500" dir="5400000" dist="381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2d5a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304920" y="329040"/>
            <a:ext cx="8530560" cy="6195240"/>
          </a:xfrm>
          <a:prstGeom prst="roundRect">
            <a:avLst>
              <a:gd name="adj" fmla="val 2081"/>
            </a:avLst>
          </a:prstGeom>
          <a:gradFill rotWithShape="0">
            <a:gsLst>
              <a:gs pos="98000">
                <a:srgbClr val="ffffff"/>
              </a:gs>
              <a:gs pos="100000">
                <a:srgbClr val="f7f7f7"/>
              </a:gs>
            </a:gsLst>
            <a:lin ang="5400000"/>
          </a:gradFill>
          <a:ln cap="rnd" w="2160">
            <a:solidFill>
              <a:srgbClr val="a4a4a3"/>
            </a:solidFill>
            <a:round/>
          </a:ln>
          <a:effectLst>
            <a:outerShdw algn="tl" blurRad="76200" dir="5400000" dist="50760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3" name="CustomShape 2"/>
          <p:cNvSpPr/>
          <p:nvPr/>
        </p:nvSpPr>
        <p:spPr>
          <a:xfrm>
            <a:off x="418680" y="434160"/>
            <a:ext cx="8305200" cy="5484960"/>
          </a:xfrm>
          <a:prstGeom prst="roundRect">
            <a:avLst>
              <a:gd name="adj" fmla="val 2127"/>
            </a:avLst>
          </a:prstGeom>
          <a:gradFill rotWithShape="0">
            <a:gsLst>
              <a:gs pos="0">
                <a:srgbClr val="ffffff"/>
              </a:gs>
              <a:gs pos="100000">
                <a:srgbClr val="a1a1a1"/>
              </a:gs>
            </a:gsLst>
            <a:path path="circle">
              <a:fillToRect l="50000" t="150000" r="50000" b="-50000"/>
            </a:path>
          </a:gradFill>
          <a:ln w="9000">
            <a:noFill/>
          </a:ln>
          <a:effectLst>
            <a:outerShdw blurRad="65500" dir="5400000" dist="381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2d5a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304920" y="329040"/>
            <a:ext cx="8530560" cy="6195240"/>
          </a:xfrm>
          <a:prstGeom prst="roundRect">
            <a:avLst>
              <a:gd name="adj" fmla="val 2081"/>
            </a:avLst>
          </a:prstGeom>
          <a:gradFill rotWithShape="0">
            <a:gsLst>
              <a:gs pos="98000">
                <a:srgbClr val="ffffff"/>
              </a:gs>
              <a:gs pos="100000">
                <a:srgbClr val="f7f7f7"/>
              </a:gs>
            </a:gsLst>
            <a:lin ang="5400000"/>
          </a:gradFill>
          <a:ln cap="rnd" w="2160">
            <a:solidFill>
              <a:srgbClr val="a4a4a3"/>
            </a:solidFill>
            <a:round/>
          </a:ln>
          <a:effectLst>
            <a:outerShdw algn="tl" blurRad="76200" dir="5400000" dist="50760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3" name="CustomShape 2"/>
          <p:cNvSpPr/>
          <p:nvPr/>
        </p:nvSpPr>
        <p:spPr>
          <a:xfrm>
            <a:off x="418680" y="434160"/>
            <a:ext cx="8305200" cy="5484960"/>
          </a:xfrm>
          <a:prstGeom prst="roundRect">
            <a:avLst>
              <a:gd name="adj" fmla="val 2127"/>
            </a:avLst>
          </a:prstGeom>
          <a:gradFill rotWithShape="0">
            <a:gsLst>
              <a:gs pos="0">
                <a:srgbClr val="ffffff"/>
              </a:gs>
              <a:gs pos="100000">
                <a:srgbClr val="a1a1a1"/>
              </a:gs>
            </a:gsLst>
            <a:path path="circle">
              <a:fillToRect l="50000" t="150000" r="50000" b="-50000"/>
            </a:path>
          </a:gradFill>
          <a:ln w="9000">
            <a:noFill/>
          </a:ln>
          <a:effectLst>
            <a:outerShdw blurRad="65500" dir="5400000" dist="3816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4" name="PlaceHolder 3"/>
          <p:cNvSpPr>
            <a:spLocks noGrp="1"/>
          </p:cNvSpPr>
          <p:nvPr>
            <p:ph type="title"/>
          </p:nvPr>
        </p:nvSpPr>
        <p:spPr>
          <a:xfrm>
            <a:off x="502920" y="4885920"/>
            <a:ext cx="8182440" cy="1249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chart" Target="../charts/chart6.xml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chart" Target="../charts/chart7.xml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chart" Target="../charts/chart2.xml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chart" Target="../charts/chart3.xml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chart" Target="../charts/chart4.xml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chart" Target="../charts/chart5.xml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4d0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827640" y="620640"/>
            <a:ext cx="7770960" cy="27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ru-RU" sz="3000" spc="-1" strike="noStrike">
                <a:solidFill>
                  <a:srgbClr val="000000"/>
                </a:solidFill>
                <a:latin typeface="Verdana"/>
                <a:ea typeface="DejaVu Sans"/>
              </a:rPr>
              <a:t>О состоянии аварийности на автомобильных дорогах Ивановской области по итогам 2024 года и принимаемых мерах по обеспечению безопасности дорожного движения</a:t>
            </a:r>
            <a:endParaRPr b="0" lang="ru-RU" sz="3000" spc="-1" strike="noStrike"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611640" y="4365000"/>
            <a:ext cx="7770960" cy="165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0" bIns="45000">
            <a:normAutofit/>
          </a:bodyPr>
          <a:p>
            <a:pPr marL="36720" algn="r"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latin typeface="Arial"/>
            </a:endParaRPr>
          </a:p>
          <a:p>
            <a:pPr marL="36720"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latin typeface="Arial"/>
            </a:endParaRPr>
          </a:p>
        </p:txBody>
      </p:sp>
    </p:spTree>
  </p:cSld>
  <p:transition>
    <p:pull dir="l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539640" y="504000"/>
            <a:ext cx="81824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ru-RU" sz="3000" spc="-1" strike="noStrike">
                <a:solidFill>
                  <a:srgbClr val="000000"/>
                </a:solidFill>
                <a:latin typeface="Verdana"/>
                <a:ea typeface="DejaVu Sans"/>
              </a:rPr>
              <a:t>ДТП с участием водителей с признаками опьянения</a:t>
            </a:r>
            <a:endParaRPr b="0" lang="ru-RU" sz="3000" spc="-1" strike="noStrike">
              <a:latin typeface="Arial"/>
            </a:endParaRPr>
          </a:p>
        </p:txBody>
      </p:sp>
      <p:graphicFrame>
        <p:nvGraphicFramePr>
          <p:cNvPr id="144" name="Содержимое 5"/>
          <p:cNvGraphicFramePr/>
          <p:nvPr/>
        </p:nvGraphicFramePr>
        <p:xfrm>
          <a:off x="586080" y="1700640"/>
          <a:ext cx="8182080" cy="4186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ransition>
    <p:pull dir="l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539640" y="720000"/>
            <a:ext cx="81824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ru-RU" sz="3000" spc="-1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1" lang="ru-RU" sz="3000" spc="-1" strike="noStrike">
                <a:solidFill>
                  <a:srgbClr val="000000"/>
                </a:solidFill>
                <a:latin typeface="Verdana"/>
                <a:ea typeface="DejaVu Sans"/>
              </a:rPr>
              <a:t>Состояние аварийности на пешеходных переходах</a:t>
            </a:r>
            <a:endParaRPr b="0" lang="ru-RU" sz="3000" spc="-1" strike="noStrike">
              <a:latin typeface="Arial"/>
            </a:endParaRPr>
          </a:p>
        </p:txBody>
      </p:sp>
      <p:graphicFrame>
        <p:nvGraphicFramePr>
          <p:cNvPr id="146" name="Содержимое 5_0"/>
          <p:cNvGraphicFramePr/>
          <p:nvPr/>
        </p:nvGraphicFramePr>
        <p:xfrm>
          <a:off x="429120" y="1703520"/>
          <a:ext cx="8182800" cy="418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ransition>
    <p:pull dir="l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456480" y="432000"/>
            <a:ext cx="8470440" cy="467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 fontScale="47000"/>
          </a:bodyPr>
          <a:p>
            <a:pPr>
              <a:lnSpc>
                <a:spcPct val="100000"/>
              </a:lnSpc>
            </a:pPr>
            <a:r>
              <a:rPr b="1" lang="ru-RU" sz="3600" spc="-1" strike="noStrike">
                <a:solidFill>
                  <a:srgbClr val="000000"/>
                </a:solidFill>
                <a:latin typeface="Verdana"/>
                <a:ea typeface="DejaVu Sans"/>
              </a:rPr>
              <a:t>Федеральный проект «Безопасность дорожного движения»</a:t>
            </a:r>
            <a:br/>
            <a:br/>
            <a:r>
              <a:rPr b="0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В результате работы </a:t>
            </a:r>
            <a:r>
              <a:rPr b="1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достигнуты</a:t>
            </a:r>
            <a:r>
              <a:rPr b="0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 прогнозные показатели сокращения смертности от последствий в ДТП, установленные для Ивановской области федеральным проектом «Безопасность дорожного движения»: показатель «транспортного риска» составил </a:t>
            </a:r>
            <a:r>
              <a:rPr b="1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1,94 </a:t>
            </a:r>
            <a:r>
              <a:rPr b="0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при прогнозе не более 2,05, а «социального риска» – </a:t>
            </a:r>
            <a:r>
              <a:rPr b="1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10,05</a:t>
            </a:r>
            <a:r>
              <a:rPr b="0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 при прогнозе не более 10,48. </a:t>
            </a:r>
            <a:br/>
            <a:br/>
            <a:r>
              <a:rPr b="0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Согласно прогнозным значениям федерального проекта, в 2024 году в регионе число погибших в ДТП с учетом численности населения и количества транспортных средств – не более 95. Фактическое значение – 91.</a:t>
            </a:r>
            <a:br/>
            <a:br/>
            <a:br/>
            <a:r>
              <a:rPr b="0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 </a:t>
            </a:r>
            <a:endParaRPr b="0" lang="ru-RU" sz="2200" spc="-1" strike="noStrike">
              <a:latin typeface="Arial"/>
            </a:endParaRPr>
          </a:p>
        </p:txBody>
      </p:sp>
    </p:spTree>
  </p:cSld>
  <p:transition>
    <p:pull dir="l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456480" y="432000"/>
            <a:ext cx="8470440" cy="467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 fontScale="91000"/>
          </a:bodyPr>
          <a:p>
            <a:pPr>
              <a:lnSpc>
                <a:spcPct val="100000"/>
              </a:lnSpc>
            </a:pPr>
            <a:r>
              <a:rPr b="1" lang="ru-RU" sz="3600" spc="-1" strike="noStrike">
                <a:solidFill>
                  <a:srgbClr val="000000"/>
                </a:solidFill>
                <a:latin typeface="Verdana"/>
                <a:ea typeface="Tahoma"/>
              </a:rPr>
              <a:t>Национальный проект «Инфраструктура для жизни»</a:t>
            </a:r>
            <a:br/>
            <a:br/>
            <a:r>
              <a:rPr b="0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С 2025 года начинается реализация федерального проекта «</a:t>
            </a:r>
            <a:r>
              <a:rPr b="1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Безопасность дорожного движения</a:t>
            </a:r>
            <a:r>
              <a:rPr b="0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», входящего в состав национального проекта «</a:t>
            </a:r>
            <a:r>
              <a:rPr b="1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Инфраструктура для жизни</a:t>
            </a:r>
            <a:r>
              <a:rPr b="0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», в соответствии с которым </a:t>
            </a:r>
            <a:r>
              <a:rPr b="1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к 2030 году необходимо снизить смертность на дорогах в 1,5 раза</a:t>
            </a:r>
            <a:r>
              <a:rPr b="0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 по сравнению с показателями 2023 года, </a:t>
            </a:r>
            <a:r>
              <a:rPr b="1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к 2035 году – в 2 раза</a:t>
            </a:r>
            <a:r>
              <a:rPr b="0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.</a:t>
            </a:r>
            <a:r>
              <a:rPr b="0" lang="ru-RU" sz="1600" spc="-1" strike="noStrike">
                <a:solidFill>
                  <a:srgbClr val="000000"/>
                </a:solidFill>
                <a:latin typeface="Verdana"/>
                <a:ea typeface="Tahoma"/>
              </a:rPr>
              <a:t> </a:t>
            </a:r>
            <a:br/>
            <a:br/>
            <a:r>
              <a:rPr b="0" lang="ru-RU" sz="2200" spc="-1" strike="noStrike">
                <a:solidFill>
                  <a:srgbClr val="253d75"/>
                </a:solidFill>
                <a:latin typeface="Verdana"/>
                <a:ea typeface="Tahoma"/>
              </a:rPr>
              <a:t> </a:t>
            </a:r>
            <a:endParaRPr b="0" lang="ru-RU" sz="2200" spc="-1" strike="noStrike">
              <a:latin typeface="Arial"/>
            </a:endParaRPr>
          </a:p>
        </p:txBody>
      </p:sp>
    </p:spTree>
  </p:cSld>
  <p:transition>
    <p:pull dir="l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502920" y="4857840"/>
            <a:ext cx="81824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ru-RU" sz="2200" spc="-1" strike="noStrike">
                <a:solidFill>
                  <a:srgbClr val="000000"/>
                </a:solidFill>
                <a:latin typeface="Verdana"/>
                <a:ea typeface="DejaVu Sans"/>
              </a:rPr>
              <a:t>Состояние аварийности </a:t>
            </a:r>
            <a:br/>
            <a:r>
              <a:rPr b="1" lang="ru-RU" sz="2200" spc="-1" strike="noStrike">
                <a:solidFill>
                  <a:srgbClr val="000000"/>
                </a:solidFill>
                <a:latin typeface="Verdana"/>
                <a:ea typeface="DejaVu Sans"/>
              </a:rPr>
              <a:t>на территории Ивановской области</a:t>
            </a:r>
            <a:endParaRPr b="0" lang="ru-RU" sz="2200" spc="-1" strike="noStrike">
              <a:latin typeface="Arial"/>
            </a:endParaRPr>
          </a:p>
        </p:txBody>
      </p:sp>
      <p:graphicFrame>
        <p:nvGraphicFramePr>
          <p:cNvPr id="126" name="Содержимое 5"/>
          <p:cNvGraphicFramePr/>
          <p:nvPr/>
        </p:nvGraphicFramePr>
        <p:xfrm>
          <a:off x="438840" y="538200"/>
          <a:ext cx="8182440" cy="4190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ransition>
    <p:pull dir="l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502920" y="4857840"/>
            <a:ext cx="81824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ru-RU" sz="2200" spc="-1" strike="noStrike">
                <a:solidFill>
                  <a:srgbClr val="000000"/>
                </a:solidFill>
                <a:latin typeface="Verdana"/>
                <a:ea typeface="DejaVu Sans"/>
              </a:rPr>
              <a:t>Распределение числа погибших </a:t>
            </a:r>
            <a:br/>
            <a:r>
              <a:rPr b="1" lang="ru-RU" sz="2200" spc="-1" strike="noStrike">
                <a:solidFill>
                  <a:srgbClr val="000000"/>
                </a:solidFill>
                <a:latin typeface="Verdana"/>
                <a:ea typeface="DejaVu Sans"/>
              </a:rPr>
              <a:t>в зависимости от видов ДТП</a:t>
            </a:r>
            <a:endParaRPr b="0" lang="ru-RU" sz="2200" spc="-1" strike="noStrike">
              <a:latin typeface="Arial"/>
            </a:endParaRPr>
          </a:p>
        </p:txBody>
      </p:sp>
      <p:graphicFrame>
        <p:nvGraphicFramePr>
          <p:cNvPr id="128" name=""/>
          <p:cNvGraphicFramePr/>
          <p:nvPr/>
        </p:nvGraphicFramePr>
        <p:xfrm>
          <a:off x="1749960" y="1577160"/>
          <a:ext cx="5758560" cy="3238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ransition>
    <p:pull dir="l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502920" y="4857840"/>
            <a:ext cx="81824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ru-RU" sz="2200" spc="-1" strike="noStrike">
                <a:solidFill>
                  <a:srgbClr val="000000"/>
                </a:solidFill>
                <a:latin typeface="Verdana"/>
                <a:ea typeface="DejaVu Sans"/>
              </a:rPr>
              <a:t>Распределение числа погибших </a:t>
            </a:r>
            <a:br/>
            <a:r>
              <a:rPr b="1" lang="ru-RU" sz="2200" spc="-1" strike="noStrike">
                <a:solidFill>
                  <a:srgbClr val="000000"/>
                </a:solidFill>
                <a:latin typeface="Verdana"/>
                <a:ea typeface="DejaVu Sans"/>
              </a:rPr>
              <a:t>в зависимости от нарушения ПДД</a:t>
            </a:r>
            <a:endParaRPr b="0" lang="ru-RU" sz="2200" spc="-1" strike="noStrike">
              <a:latin typeface="Arial"/>
            </a:endParaRPr>
          </a:p>
        </p:txBody>
      </p:sp>
      <p:graphicFrame>
        <p:nvGraphicFramePr>
          <p:cNvPr id="130" name=""/>
          <p:cNvGraphicFramePr/>
          <p:nvPr/>
        </p:nvGraphicFramePr>
        <p:xfrm>
          <a:off x="1749960" y="1577160"/>
          <a:ext cx="5758560" cy="3238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ransition>
    <p:pull dir="l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5256000" y="3024000"/>
            <a:ext cx="2878920" cy="1870920"/>
          </a:xfrm>
          <a:prstGeom prst="rect">
            <a:avLst/>
          </a:prstGeom>
          <a:solidFill>
            <a:srgbClr val="cccccc"/>
          </a:solidFill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32" name="CustomShape 2"/>
          <p:cNvSpPr/>
          <p:nvPr/>
        </p:nvSpPr>
        <p:spPr>
          <a:xfrm>
            <a:off x="3240000" y="1008000"/>
            <a:ext cx="2590920" cy="574920"/>
          </a:xfrm>
          <a:prstGeom prst="rect">
            <a:avLst/>
          </a:prstGeom>
          <a:solidFill>
            <a:srgbClr val="cccccc"/>
          </a:solidFill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  <a:ea typeface="DejaVu Sans"/>
              </a:rPr>
              <a:t>ДТП по </a:t>
            </a:r>
            <a:br/>
            <a:r>
              <a:rPr b="0" lang="ru-RU" sz="1800" spc="-1" strike="noStrike">
                <a:solidFill>
                  <a:srgbClr val="000000"/>
                </a:solidFill>
                <a:latin typeface="Arial"/>
                <a:ea typeface="DejaVu Sans"/>
              </a:rPr>
              <a:t>местам совершения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33" name="CustomShape 3"/>
          <p:cNvSpPr/>
          <p:nvPr/>
        </p:nvSpPr>
        <p:spPr>
          <a:xfrm>
            <a:off x="1080000" y="1872000"/>
            <a:ext cx="2950920" cy="790920"/>
          </a:xfrm>
          <a:prstGeom prst="rect">
            <a:avLst/>
          </a:prstGeom>
          <a:solidFill>
            <a:srgbClr val="cccccc"/>
          </a:solidFill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 u="sng">
                <a:solidFill>
                  <a:srgbClr val="000000"/>
                </a:solidFill>
                <a:uFillTx/>
                <a:latin typeface="Arial"/>
                <a:ea typeface="Tahoma"/>
              </a:rPr>
              <a:t>В населенных пунктах</a:t>
            </a:r>
            <a:br/>
            <a:r>
              <a:rPr b="0" lang="ru-RU" sz="1800" spc="-1" strike="noStrike">
                <a:solidFill>
                  <a:srgbClr val="000000"/>
                </a:solidFill>
                <a:latin typeface="Arial"/>
                <a:ea typeface="Tahoma"/>
              </a:rPr>
              <a:t>44 ДТП, в которых </a:t>
            </a:r>
            <a:br/>
            <a:r>
              <a:rPr b="0" lang="ru-RU" sz="1800" spc="-1" strike="noStrike">
                <a:solidFill>
                  <a:srgbClr val="000000"/>
                </a:solidFill>
                <a:latin typeface="Arial"/>
                <a:ea typeface="DejaVu Sans"/>
              </a:rPr>
              <a:t>погибли 48 человек  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34" name="CustomShape 4"/>
          <p:cNvSpPr/>
          <p:nvPr/>
        </p:nvSpPr>
        <p:spPr>
          <a:xfrm>
            <a:off x="5184000" y="1872000"/>
            <a:ext cx="2878920" cy="790920"/>
          </a:xfrm>
          <a:prstGeom prst="rect">
            <a:avLst/>
          </a:prstGeom>
          <a:solidFill>
            <a:srgbClr val="cccccc"/>
          </a:solidFill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 u="sng">
                <a:solidFill>
                  <a:srgbClr val="000000"/>
                </a:solidFill>
                <a:uFillTx/>
                <a:latin typeface="Arial"/>
                <a:ea typeface="DejaVu Sans"/>
              </a:rPr>
              <a:t>Вне населенных пунктов</a:t>
            </a:r>
            <a:br/>
            <a:r>
              <a:rPr b="0" lang="ru-RU" sz="1800" spc="-1" strike="noStrike">
                <a:solidFill>
                  <a:srgbClr val="000000"/>
                </a:solidFill>
                <a:latin typeface="Arial"/>
                <a:ea typeface="DejaVu Sans"/>
              </a:rPr>
              <a:t>34 ДТП, в  которых </a:t>
            </a:r>
            <a:br/>
            <a:r>
              <a:rPr b="0" lang="ru-RU" sz="1800" spc="-1" strike="noStrike">
                <a:solidFill>
                  <a:srgbClr val="000000"/>
                </a:solidFill>
                <a:latin typeface="Arial"/>
                <a:ea typeface="DejaVu Sans"/>
              </a:rPr>
              <a:t>погибли 42 человека 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35" name="CustomShape 5"/>
          <p:cNvSpPr/>
          <p:nvPr/>
        </p:nvSpPr>
        <p:spPr>
          <a:xfrm flipH="1">
            <a:off x="4031280" y="1584000"/>
            <a:ext cx="503280" cy="683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3465a4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36" name="CustomShape 6"/>
          <p:cNvSpPr/>
          <p:nvPr/>
        </p:nvSpPr>
        <p:spPr>
          <a:xfrm>
            <a:off x="4536000" y="1584000"/>
            <a:ext cx="647280" cy="683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3465a4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CustomShape 7"/>
          <p:cNvSpPr/>
          <p:nvPr/>
        </p:nvSpPr>
        <p:spPr>
          <a:xfrm>
            <a:off x="1080000" y="3024000"/>
            <a:ext cx="2950920" cy="1870920"/>
          </a:xfrm>
          <a:prstGeom prst="rect">
            <a:avLst/>
          </a:prstGeom>
          <a:solidFill>
            <a:srgbClr val="cccccc"/>
          </a:solidFill>
          <a:ln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  <a:ea typeface="DejaVu Sans"/>
              </a:rPr>
              <a:t>г. Иваново — 16 ДТП</a:t>
            </a:r>
            <a:endParaRPr b="0" lang="ru-RU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  <a:ea typeface="DejaVu Sans"/>
              </a:rPr>
              <a:t>Ивановский район — 6 ДТП</a:t>
            </a:r>
            <a:endParaRPr b="0" lang="ru-RU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  <a:ea typeface="DejaVu Sans"/>
              </a:rPr>
              <a:t>Лежневский район — 6 ДТП 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38" name="CustomShape 8"/>
          <p:cNvSpPr/>
          <p:nvPr/>
        </p:nvSpPr>
        <p:spPr>
          <a:xfrm>
            <a:off x="5256000" y="2991240"/>
            <a:ext cx="2950920" cy="1895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Arial"/>
                <a:ea typeface="DejaVu Sans"/>
              </a:rPr>
              <a:t>6 ДТП – на а/д «Ковров-Шуя-Кинешма»;</a:t>
            </a:r>
            <a:endParaRPr b="0" lang="ru-RU" sz="16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Arial"/>
                <a:ea typeface="DejaVu Sans"/>
              </a:rPr>
              <a:t>5 ДТП – на а/д «Ростов-Иваново-Нижний Новгород»;</a:t>
            </a:r>
            <a:endParaRPr b="0" lang="ru-RU" sz="16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Arial"/>
                <a:ea typeface="Tahoma"/>
              </a:rPr>
              <a:t>4 ДТП – на а/д Р-132 «Золотое кольцо»;</a:t>
            </a:r>
            <a:endParaRPr b="0" lang="ru-RU" sz="16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Arial"/>
                <a:ea typeface="Tahoma"/>
              </a:rPr>
              <a:t>3 ДТП – на а/д «Иваново-Родники».</a:t>
            </a:r>
            <a:endParaRPr b="0" lang="ru-RU" sz="1600" spc="-1" strike="noStrike">
              <a:latin typeface="Arial"/>
            </a:endParaRPr>
          </a:p>
        </p:txBody>
      </p:sp>
    </p:spTree>
  </p:cSld>
  <p:transition>
    <p:pull dir="l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539640" y="764640"/>
            <a:ext cx="81824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ru-RU" sz="3000" spc="-1" strike="noStrike">
                <a:solidFill>
                  <a:srgbClr val="000000"/>
                </a:solidFill>
                <a:latin typeface="Verdana"/>
                <a:ea typeface="DejaVu Sans"/>
              </a:rPr>
              <a:t>ДТП с участием несовершеннолетних</a:t>
            </a:r>
            <a:endParaRPr b="0" lang="ru-RU" sz="3000" spc="-1" strike="noStrike">
              <a:latin typeface="Arial"/>
            </a:endParaRPr>
          </a:p>
        </p:txBody>
      </p:sp>
      <p:graphicFrame>
        <p:nvGraphicFramePr>
          <p:cNvPr id="140" name="Содержимое 5"/>
          <p:cNvGraphicFramePr/>
          <p:nvPr/>
        </p:nvGraphicFramePr>
        <p:xfrm>
          <a:off x="586080" y="1700640"/>
          <a:ext cx="8182080" cy="4186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ransition>
    <p:pull dir="l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502920" y="4857840"/>
            <a:ext cx="8182440" cy="8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r>
              <a:rPr b="1" lang="ru-RU" sz="2200" spc="-1" strike="noStrike">
                <a:solidFill>
                  <a:srgbClr val="000000"/>
                </a:solidFill>
                <a:latin typeface="Verdana"/>
                <a:ea typeface="DejaVu Sans"/>
              </a:rPr>
              <a:t>Число ДТП с пострадавшими детьми </a:t>
            </a:r>
            <a:br/>
            <a:r>
              <a:rPr b="1" lang="ru-RU" sz="2200" spc="-1" strike="noStrike">
                <a:solidFill>
                  <a:srgbClr val="000000"/>
                </a:solidFill>
                <a:latin typeface="Verdana"/>
                <a:ea typeface="DejaVu Sans"/>
              </a:rPr>
              <a:t>по категории участников </a:t>
            </a:r>
            <a:endParaRPr b="0" lang="ru-RU" sz="2200" spc="-1" strike="noStrike">
              <a:latin typeface="Arial"/>
            </a:endParaRPr>
          </a:p>
        </p:txBody>
      </p:sp>
      <p:graphicFrame>
        <p:nvGraphicFramePr>
          <p:cNvPr id="142" name=""/>
          <p:cNvGraphicFramePr/>
          <p:nvPr/>
        </p:nvGraphicFramePr>
        <p:xfrm>
          <a:off x="1749960" y="1577160"/>
          <a:ext cx="5758560" cy="3238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ransition>
    <p:pull dir="l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1168</TotalTime>
  <Application>LibreOffice/6.4.7.2$Linux_X86_64 LibreOffice_project/40$Build-2</Application>
  <Words>873</Words>
  <Paragraphs>152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2019-11-11T14:23:19Z</dcterms:created>
  <dc:creator>oem</dc:creator>
  <dc:description/>
  <dc:language>ru-RU</dc:language>
  <cp:lastModifiedBy/>
  <dcterms:modified xsi:type="dcterms:W3CDTF">2025-02-17T11:10:07Z</dcterms:modified>
  <cp:revision>97</cp:revision>
  <dc:subject/>
  <dc:title>Слайд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34</vt:i4>
  </property>
</Properties>
</file>