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2"/>
  </p:notesMasterIdLst>
  <p:handoutMasterIdLst>
    <p:handoutMasterId r:id="rId23"/>
  </p:handoutMasterIdLst>
  <p:sldIdLst>
    <p:sldId id="267" r:id="rId2"/>
    <p:sldId id="327" r:id="rId3"/>
    <p:sldId id="339" r:id="rId4"/>
    <p:sldId id="302" r:id="rId5"/>
    <p:sldId id="346" r:id="rId6"/>
    <p:sldId id="361" r:id="rId7"/>
    <p:sldId id="363" r:id="rId8"/>
    <p:sldId id="364" r:id="rId9"/>
    <p:sldId id="366" r:id="rId10"/>
    <p:sldId id="349" r:id="rId11"/>
    <p:sldId id="360" r:id="rId12"/>
    <p:sldId id="308" r:id="rId13"/>
    <p:sldId id="351" r:id="rId14"/>
    <p:sldId id="367" r:id="rId15"/>
    <p:sldId id="334" r:id="rId16"/>
    <p:sldId id="345" r:id="rId17"/>
    <p:sldId id="368" r:id="rId18"/>
    <p:sldId id="337" r:id="rId19"/>
    <p:sldId id="354" r:id="rId20"/>
    <p:sldId id="268" r:id="rId21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." initials=".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1F8"/>
    <a:srgbClr val="E1D2F2"/>
    <a:srgbClr val="B280C2"/>
    <a:srgbClr val="035CBD"/>
    <a:srgbClr val="E5AB5D"/>
    <a:srgbClr val="F58D4D"/>
    <a:srgbClr val="D4A36E"/>
    <a:srgbClr val="D1717F"/>
    <a:srgbClr val="497EBF"/>
    <a:srgbClr val="A0C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ежегодной</a:t>
            </a:r>
            <a:r>
              <a:rPr lang="ru-RU" sz="2000" baseline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индексации заработной платы работников государственных учреждений Ивановской области</a:t>
            </a:r>
          </a:p>
          <a:p>
            <a:pPr>
              <a:defRPr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244877816785265"/>
          <c:y val="5.031420012806577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9847111004760153E-2"/>
          <c:y val="0.42135540419880535"/>
          <c:w val="0.94030577799047965"/>
          <c:h val="0.49332448873820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566868638527343E-2"/>
                  <c:y val="-4.0909452563879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95-44A2-8823-A5D71DC0B3A5}"/>
                </c:ext>
              </c:extLst>
            </c:dLbl>
            <c:dLbl>
              <c:idx val="1"/>
              <c:layout>
                <c:manualLayout>
                  <c:x val="1.0853494910821875E-2"/>
                  <c:y val="-1.6363781025551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95-44A2-8823-A5D71DC0B3A5}"/>
                </c:ext>
              </c:extLst>
            </c:dLbl>
            <c:dLbl>
              <c:idx val="2"/>
              <c:layout>
                <c:manualLayout>
                  <c:x val="5.4267474554109373E-3"/>
                  <c:y val="-1.0227363140969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95-44A2-8823-A5D71DC0B3A5}"/>
                </c:ext>
              </c:extLst>
            </c:dLbl>
            <c:dLbl>
              <c:idx val="3"/>
              <c:layout>
                <c:manualLayout>
                  <c:x val="5.4267474554109373E-3"/>
                  <c:y val="-6.1364178845818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95-44A2-8823-A5D71DC0B3A5}"/>
                </c:ext>
              </c:extLst>
            </c:dLbl>
            <c:dLbl>
              <c:idx val="4"/>
              <c:layout>
                <c:manualLayout>
                  <c:x val="0"/>
                  <c:y val="-2.0454726281939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95-44A2-8823-A5D71DC0B3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0.0%</c:formatCode>
                <c:ptCount val="5"/>
                <c:pt idx="0" formatCode="0%">
                  <c:v>0.04</c:v>
                </c:pt>
                <c:pt idx="1">
                  <c:v>4.3999999999999997E-2</c:v>
                </c:pt>
                <c:pt idx="2">
                  <c:v>4.2000000000000003E-2</c:v>
                </c:pt>
                <c:pt idx="3" formatCode="0%">
                  <c:v>0.04</c:v>
                </c:pt>
                <c:pt idx="4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95-44A2-8823-A5D71DC0B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55168"/>
        <c:axId val="42056704"/>
      </c:barChart>
      <c:catAx>
        <c:axId val="4205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2056704"/>
        <c:crosses val="autoZero"/>
        <c:auto val="1"/>
        <c:lblAlgn val="ctr"/>
        <c:lblOffset val="100"/>
        <c:noMultiLvlLbl val="0"/>
      </c:catAx>
      <c:valAx>
        <c:axId val="4205670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420551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442183610244231E-2"/>
          <c:y val="3.3718723407682213E-2"/>
          <c:w val="0.94925379028551382"/>
          <c:h val="0.6503028129225573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Минимальный размер оплаты труда (МРОТ)</c:v>
                </c:pt>
              </c:strCache>
            </c:strRef>
          </c:tx>
          <c:spPr>
            <a:ln>
              <a:solidFill>
                <a:srgbClr val="993366"/>
              </a:solidFill>
            </a:ln>
          </c:spPr>
          <c:marker>
            <c:spPr>
              <a:solidFill>
                <a:srgbClr val="993366"/>
              </a:solidFill>
              <a:ln>
                <a:solidFill>
                  <a:srgbClr val="993366"/>
                </a:solidFill>
              </a:ln>
            </c:spPr>
          </c:marker>
          <c:dLbls>
            <c:dLbl>
              <c:idx val="0"/>
              <c:layout>
                <c:manualLayout>
                  <c:x val="-4.8516758929473956E-2"/>
                  <c:y val="-4.1578611357738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76-4144-A119-605CCF40A8A0}"/>
                </c:ext>
              </c:extLst>
            </c:dLbl>
            <c:dLbl>
              <c:idx val="1"/>
              <c:layout>
                <c:manualLayout>
                  <c:x val="-4.4108235554786393E-2"/>
                  <c:y val="-4.7226155160758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76-4144-A119-605CCF40A8A0}"/>
                </c:ext>
              </c:extLst>
            </c:dLbl>
            <c:dLbl>
              <c:idx val="2"/>
              <c:layout>
                <c:manualLayout>
                  <c:x val="-6.0835244152455357E-2"/>
                  <c:y val="-6.344907426408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76-4144-A119-605CCF40A8A0}"/>
                </c:ext>
              </c:extLst>
            </c:dLbl>
            <c:dLbl>
              <c:idx val="3"/>
              <c:layout>
                <c:manualLayout>
                  <c:x val="-5.3726590183829748E-2"/>
                  <c:y val="-6.0823633678616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76-4144-A119-605CCF40A8A0}"/>
                </c:ext>
              </c:extLst>
            </c:dLbl>
            <c:dLbl>
              <c:idx val="4"/>
              <c:layout>
                <c:manualLayout>
                  <c:x val="-7.3599056894580683E-2"/>
                  <c:y val="-5.1953007393865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76-4144-A119-605CCF40A8A0}"/>
                </c:ext>
              </c:extLst>
            </c:dLbl>
            <c:dLbl>
              <c:idx val="5"/>
              <c:layout>
                <c:manualLayout>
                  <c:x val="-6.2349764552242427E-2"/>
                  <c:y val="-5.85331585334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76-4144-A119-605CCF40A8A0}"/>
                </c:ext>
              </c:extLst>
            </c:dLbl>
            <c:dLbl>
              <c:idx val="6"/>
              <c:layout>
                <c:manualLayout>
                  <c:x val="-7.0298688646589266E-2"/>
                  <c:y val="-4.5227219106322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76-4144-A119-605CCF40A8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7800</c:v>
                </c:pt>
                <c:pt idx="1">
                  <c:v>11163</c:v>
                </c:pt>
                <c:pt idx="2">
                  <c:v>11280</c:v>
                </c:pt>
                <c:pt idx="3">
                  <c:v>12130</c:v>
                </c:pt>
                <c:pt idx="4">
                  <c:v>12792</c:v>
                </c:pt>
                <c:pt idx="5">
                  <c:v>15279</c:v>
                </c:pt>
                <c:pt idx="6">
                  <c:v>16242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76-4144-A119-605CCF40A8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Величина прожиточного минимума для трудоспособного населения в Ивановской области</c:v>
                </c:pt>
              </c:strCache>
            </c:strRef>
          </c:tx>
          <c:spPr>
            <a:ln>
              <a:solidFill>
                <a:srgbClr val="0033CC"/>
              </a:solidFill>
            </a:ln>
          </c:spPr>
          <c:marker>
            <c:spPr>
              <a:solidFill>
                <a:srgbClr val="0033CC"/>
              </a:solidFill>
              <a:ln>
                <a:solidFill>
                  <a:srgbClr val="0033CC"/>
                </a:solidFill>
              </a:ln>
            </c:spPr>
          </c:marker>
          <c:dLbls>
            <c:dLbl>
              <c:idx val="0"/>
              <c:layout>
                <c:manualLayout>
                  <c:x val="-5.8708746608229737E-2"/>
                  <c:y val="-5.972009945620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76-4144-A119-605CCF40A8A0}"/>
                </c:ext>
              </c:extLst>
            </c:dLbl>
            <c:dLbl>
              <c:idx val="1"/>
              <c:layout>
                <c:manualLayout>
                  <c:x val="-4.6642502771952567E-2"/>
                  <c:y val="4.4643876130044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76-4144-A119-605CCF40A8A0}"/>
                </c:ext>
              </c:extLst>
            </c:dLbl>
            <c:dLbl>
              <c:idx val="2"/>
              <c:layout>
                <c:manualLayout>
                  <c:x val="-2.8295666177734814E-2"/>
                  <c:y val="5.6444986626537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76-4144-A119-605CCF40A8A0}"/>
                </c:ext>
              </c:extLst>
            </c:dLbl>
            <c:dLbl>
              <c:idx val="3"/>
              <c:layout>
                <c:manualLayout>
                  <c:x val="-2.1814789442702185E-2"/>
                  <c:y val="6.024055549715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76-4144-A119-605CCF40A8A0}"/>
                </c:ext>
              </c:extLst>
            </c:dLbl>
            <c:dLbl>
              <c:idx val="4"/>
              <c:layout>
                <c:manualLayout>
                  <c:x val="-2.8638189698256891E-2"/>
                  <c:y val="7.1547294075030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C76-4144-A119-605CCF40A8A0}"/>
                </c:ext>
              </c:extLst>
            </c:dLbl>
            <c:dLbl>
              <c:idx val="5"/>
              <c:layout>
                <c:manualLayout>
                  <c:x val="-2.9135779828572378E-2"/>
                  <c:y val="7.1401392132257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C76-4144-A119-605CCF40A8A0}"/>
                </c:ext>
              </c:extLst>
            </c:dLbl>
            <c:dLbl>
              <c:idx val="6"/>
              <c:layout>
                <c:manualLayout>
                  <c:x val="-3.5440152894738404E-2"/>
                  <c:y val="5.87357265665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C76-4144-A119-605CCF40A8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10639</c:v>
                </c:pt>
                <c:pt idx="1">
                  <c:v>10809</c:v>
                </c:pt>
                <c:pt idx="2">
                  <c:v>11172</c:v>
                </c:pt>
                <c:pt idx="3">
                  <c:v>11540</c:v>
                </c:pt>
                <c:pt idx="4">
                  <c:v>11696</c:v>
                </c:pt>
                <c:pt idx="5">
                  <c:v>13959</c:v>
                </c:pt>
                <c:pt idx="6">
                  <c:v>14572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4C76-4144-A119-605CCF40A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47328"/>
        <c:axId val="132548864"/>
      </c:lineChart>
      <c:catAx>
        <c:axId val="13254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548864"/>
        <c:crosses val="autoZero"/>
        <c:auto val="1"/>
        <c:lblAlgn val="ctr"/>
        <c:lblOffset val="100"/>
        <c:noMultiLvlLbl val="0"/>
      </c:catAx>
      <c:valAx>
        <c:axId val="132548864"/>
        <c:scaling>
          <c:orientation val="minMax"/>
          <c:max val="17000"/>
          <c:min val="7000"/>
        </c:scaling>
        <c:delete val="1"/>
        <c:axPos val="l"/>
        <c:majorGridlines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32547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3872505856357248E-3"/>
          <c:y val="0.79932930429207161"/>
          <c:w val="0.98655201992954011"/>
          <c:h val="0.20067069570792836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0043664315041209E-2"/>
          <c:y val="3.1764476464475666E-2"/>
          <c:w val="0.97285242972732378"/>
          <c:h val="0.5496991582746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355071">
                <a:lumMod val="40000"/>
                <a:lumOff val="60000"/>
              </a:srgbClr>
            </a:solidFill>
            <a:ln>
              <a:solidFill>
                <a:srgbClr val="9999FF"/>
              </a:solidFill>
            </a:ln>
          </c:spPr>
          <c:invertIfNegative val="0"/>
          <c:dLbls>
            <c:spPr>
              <a:noFill/>
              <a:ln w="24524">
                <a:noFill/>
              </a:ln>
            </c:spPr>
            <c:txPr>
              <a:bodyPr rot="-5400000" vert="horz"/>
              <a:lstStyle/>
              <a:p>
                <a:pPr>
                  <a:defRPr sz="9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Врачи и работники медицинских организаций, имеющие высшее медицинское (фармацевтическое) или иное высшее образование,</c:v>
                </c:pt>
                <c:pt idx="1">
                  <c:v>Средний медицинский (фармацевтический) персонал </c:v>
                </c:pt>
                <c:pt idx="2">
                  <c:v>Младший медицинский  персонал </c:v>
                </c:pt>
                <c:pt idx="3">
                  <c:v>Педагогические работники образовательных организаций общего образования</c:v>
                </c:pt>
                <c:pt idx="4">
                  <c:v>Педагогические работники дошкольных образовательных организаций</c:v>
                </c:pt>
                <c:pt idx="5">
                  <c:v>Педагогические работники организаций дополнительного образования детей</c:v>
                </c:pt>
                <c:pt idx="6">
                  <c:v>Педагогические работники образовательных, медицинских организаций или организаций, оказывающих социальные услуги детям-сиротам и детям, оставшимся без попечения родителей</c:v>
                </c:pt>
                <c:pt idx="7">
                  <c:v>Преподаватели и мастера производственного обучения образовательных организаций начального и среднего профессионального образования</c:v>
                </c:pt>
                <c:pt idx="8">
                  <c:v>Работники учреждений культуры</c:v>
                </c:pt>
                <c:pt idx="9">
                  <c:v>Социальные работники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36953</c:v>
                </c:pt>
                <c:pt idx="1">
                  <c:v>19088</c:v>
                </c:pt>
                <c:pt idx="2">
                  <c:v>15667</c:v>
                </c:pt>
                <c:pt idx="3">
                  <c:v>21466</c:v>
                </c:pt>
                <c:pt idx="4">
                  <c:v>19853</c:v>
                </c:pt>
                <c:pt idx="5">
                  <c:v>20908</c:v>
                </c:pt>
                <c:pt idx="6">
                  <c:v>20639</c:v>
                </c:pt>
                <c:pt idx="7">
                  <c:v>21442</c:v>
                </c:pt>
                <c:pt idx="8">
                  <c:v>18056</c:v>
                </c:pt>
                <c:pt idx="9">
                  <c:v>16770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2-4B78-95C4-F31C0150B0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99C3F">
                <a:lumMod val="60000"/>
                <a:lumOff val="40000"/>
              </a:srgbClr>
            </a:solidFill>
            <a:ln>
              <a:solidFill>
                <a:srgbClr val="FF9933"/>
              </a:solidFill>
            </a:ln>
          </c:spPr>
          <c:invertIfNegative val="0"/>
          <c:dLbls>
            <c:spPr>
              <a:noFill/>
              <a:ln w="24524">
                <a:noFill/>
              </a:ln>
            </c:spPr>
            <c:txPr>
              <a:bodyPr rot="-5400000" vert="horz"/>
              <a:lstStyle/>
              <a:p>
                <a:pPr algn="ctr">
                  <a:defRPr lang="ru-RU" sz="900" b="0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Врачи и работники медицинских организаций, имеющие высшее медицинское (фармацевтическое) или иное высшее образование,</c:v>
                </c:pt>
                <c:pt idx="1">
                  <c:v>Средний медицинский (фармацевтический) персонал </c:v>
                </c:pt>
                <c:pt idx="2">
                  <c:v>Младший медицинский  персонал </c:v>
                </c:pt>
                <c:pt idx="3">
                  <c:v>Педагогические работники образовательных организаций общего образования</c:v>
                </c:pt>
                <c:pt idx="4">
                  <c:v>Педагогические работники дошкольных образовательных организаций</c:v>
                </c:pt>
                <c:pt idx="5">
                  <c:v>Педагогические работники организаций дополнительного образования детей</c:v>
                </c:pt>
                <c:pt idx="6">
                  <c:v>Педагогические работники образовательных, медицинских организаций или организаций, оказывающих социальные услуги детям-сиротам и детям, оставшимся без попечения родителей</c:v>
                </c:pt>
                <c:pt idx="7">
                  <c:v>Преподаватели и мастера производственного обучения образовательных организаций начального и среднего профессионального образования</c:v>
                </c:pt>
                <c:pt idx="8">
                  <c:v>Работники учреждений культуры</c:v>
                </c:pt>
                <c:pt idx="9">
                  <c:v>Социальные работники</c:v>
                </c:pt>
              </c:strCache>
            </c:strRef>
          </c:cat>
          <c:val>
            <c:numRef>
              <c:f>Лист1!$C$2:$C$11</c:f>
              <c:numCache>
                <c:formatCode>0</c:formatCode>
                <c:ptCount val="10"/>
                <c:pt idx="0">
                  <c:v>55026</c:v>
                </c:pt>
                <c:pt idx="1">
                  <c:v>28933</c:v>
                </c:pt>
                <c:pt idx="2">
                  <c:v>25451</c:v>
                </c:pt>
                <c:pt idx="3">
                  <c:v>27102</c:v>
                </c:pt>
                <c:pt idx="4">
                  <c:v>28113</c:v>
                </c:pt>
                <c:pt idx="5">
                  <c:v>29584</c:v>
                </c:pt>
                <c:pt idx="6">
                  <c:v>26480</c:v>
                </c:pt>
                <c:pt idx="7">
                  <c:v>29802</c:v>
                </c:pt>
                <c:pt idx="8">
                  <c:v>25388</c:v>
                </c:pt>
                <c:pt idx="9">
                  <c:v>25612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B2-4B78-95C4-F31C0150B0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BA9E5"/>
            </a:solidFill>
            <a:ln>
              <a:solidFill>
                <a:srgbClr val="A568D2"/>
              </a:solidFill>
            </a:ln>
          </c:spPr>
          <c:invertIfNegative val="0"/>
          <c:dLbls>
            <c:spPr>
              <a:noFill/>
              <a:ln w="24524">
                <a:noFill/>
              </a:ln>
            </c:spPr>
            <c:txPr>
              <a:bodyPr rot="-5400000" vert="horz"/>
              <a:lstStyle/>
              <a:p>
                <a:pPr algn="ctr">
                  <a:defRPr lang="ru-RU" sz="900" b="0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Врачи и работники медицинских организаций, имеющие высшее медицинское (фармацевтическое) или иное высшее образование,</c:v>
                </c:pt>
                <c:pt idx="1">
                  <c:v>Средний медицинский (фармацевтический) персонал </c:v>
                </c:pt>
                <c:pt idx="2">
                  <c:v>Младший медицинский  персонал </c:v>
                </c:pt>
                <c:pt idx="3">
                  <c:v>Педагогические работники образовательных организаций общего образования</c:v>
                </c:pt>
                <c:pt idx="4">
                  <c:v>Педагогические работники дошкольных образовательных организаций</c:v>
                </c:pt>
                <c:pt idx="5">
                  <c:v>Педагогические работники организаций дополнительного образования детей</c:v>
                </c:pt>
                <c:pt idx="6">
                  <c:v>Педагогические работники образовательных, медицинских организаций или организаций, оказывающих социальные услуги детям-сиротам и детям, оставшимся без попечения родителей</c:v>
                </c:pt>
                <c:pt idx="7">
                  <c:v>Преподаватели и мастера производственного обучения образовательных организаций начального и среднего профессионального образования</c:v>
                </c:pt>
                <c:pt idx="8">
                  <c:v>Работники учреждений культуры</c:v>
                </c:pt>
                <c:pt idx="9">
                  <c:v>Социальные работники</c:v>
                </c:pt>
              </c:strCache>
            </c:strRef>
          </c:cat>
          <c:val>
            <c:numRef>
              <c:f>Лист1!$D$2:$D$11</c:f>
              <c:numCache>
                <c:formatCode>0</c:formatCode>
                <c:ptCount val="10"/>
                <c:pt idx="0">
                  <c:v>58126</c:v>
                </c:pt>
                <c:pt idx="1">
                  <c:v>31073</c:v>
                </c:pt>
                <c:pt idx="2">
                  <c:v>28172</c:v>
                </c:pt>
                <c:pt idx="3">
                  <c:v>30018</c:v>
                </c:pt>
                <c:pt idx="4">
                  <c:v>30436</c:v>
                </c:pt>
                <c:pt idx="5">
                  <c:v>28928</c:v>
                </c:pt>
                <c:pt idx="6">
                  <c:v>30553</c:v>
                </c:pt>
                <c:pt idx="7">
                  <c:v>34122</c:v>
                </c:pt>
                <c:pt idx="8">
                  <c:v>28410</c:v>
                </c:pt>
                <c:pt idx="9">
                  <c:v>27951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B2-4B78-95C4-F31C0150B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5566208"/>
        <c:axId val="45584384"/>
      </c:barChart>
      <c:catAx>
        <c:axId val="45566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 anchor="t" anchorCtr="0"/>
          <a:lstStyle/>
          <a:p>
            <a:pPr>
              <a:defRPr sz="800" b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5584384"/>
        <c:crosses val="autoZero"/>
        <c:auto val="1"/>
        <c:lblAlgn val="ctr"/>
        <c:lblOffset val="100"/>
        <c:noMultiLvlLbl val="0"/>
      </c:catAx>
      <c:valAx>
        <c:axId val="4558438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45566208"/>
        <c:crosses val="autoZero"/>
        <c:crossBetween val="between"/>
      </c:valAx>
      <c:spPr>
        <a:ln>
          <a:solidFill>
            <a:srgbClr val="AE78D6"/>
          </a:solidFill>
        </a:ln>
      </c:spPr>
    </c:plotArea>
    <c:legend>
      <c:legendPos val="b"/>
      <c:layout>
        <c:manualLayout>
          <c:xMode val="edge"/>
          <c:yMode val="edge"/>
          <c:x val="0.41910331667269513"/>
          <c:y val="8.4370657938371493E-2"/>
          <c:w val="0.31572572586446712"/>
          <c:h val="4.6710422627013824E-2"/>
        </c:manualLayout>
      </c:layout>
      <c:overlay val="0"/>
      <c:txPr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sz="1400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 прожиточного минимума на душу населения и для трудоспособного населения, </a:t>
            </a:r>
            <a:r>
              <a:rPr lang="ru-RU" sz="1400" i="1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руб./мес.</a:t>
            </a:r>
            <a:endParaRPr lang="ru-RU" sz="1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8263302550128911E-2"/>
          <c:y val="2.81034383561037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5396578467772192E-2"/>
          <c:y val="0.18527652750670132"/>
          <c:w val="0.89551358432835515"/>
          <c:h val="0.6092213208468502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Величина прожиточного минимума на душу населения</c:v>
                </c:pt>
              </c:strCache>
            </c:strRef>
          </c:tx>
          <c:spPr>
            <a:ln w="19050">
              <a:solidFill>
                <a:schemeClr val="accent2">
                  <a:lumMod val="50000"/>
                </a:schemeClr>
              </a:solidFill>
            </a:ln>
          </c:spPr>
          <c:marker>
            <c:symbol val="circle"/>
            <c:size val="3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dLbls>
            <c:dLbl>
              <c:idx val="4"/>
              <c:layout>
                <c:manualLayout>
                  <c:x val="-4.9665116862449073E-2"/>
                  <c:y val="-3.0907881207282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4A9-444C-AA6F-EC756301FC52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2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4A9-444C-AA6F-EC756301FC52}"/>
                </c:ext>
              </c:extLst>
            </c:dLbl>
            <c:dLbl>
              <c:idx val="8"/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4A9-444C-AA6F-EC756301FC52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 dirty="0">
                      <a:solidFill>
                        <a:schemeClr val="accent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4A9-444C-AA6F-EC756301FC52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 algn="ctr" rtl="0">
                    <a:defRPr lang="ru-RU" sz="10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4A9-444C-AA6F-EC756301F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9816</c:v>
                </c:pt>
                <c:pt idx="1">
                  <c:v>9960</c:v>
                </c:pt>
                <c:pt idx="2">
                  <c:v>10253</c:v>
                </c:pt>
                <c:pt idx="3">
                  <c:v>10608</c:v>
                </c:pt>
                <c:pt idx="4">
                  <c:v>10761</c:v>
                </c:pt>
                <c:pt idx="5">
                  <c:v>12806</c:v>
                </c:pt>
                <c:pt idx="6" formatCode="#,##0">
                  <c:v>13369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4A9-444C-AA6F-EC756301FC52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Величина прожиточного минимума для трудоспособного населения</c:v>
                </c:pt>
              </c:strCache>
            </c:strRef>
          </c:tx>
          <c:spPr>
            <a:ln w="19050">
              <a:solidFill>
                <a:srgbClr val="002060"/>
              </a:solidFill>
            </a:ln>
          </c:spPr>
          <c:marker>
            <c:symbol val="circle"/>
            <c:size val="3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0"/>
              <c:layout>
                <c:manualLayout>
                  <c:x val="-3.2150622328572687E-2"/>
                  <c:y val="-5.2693946917694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4A9-444C-AA6F-EC756301FC52}"/>
                </c:ext>
              </c:extLst>
            </c:dLbl>
            <c:dLbl>
              <c:idx val="1"/>
              <c:layout>
                <c:manualLayout>
                  <c:x val="-3.653479810065078E-2"/>
                  <c:y val="-7.1429572488430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4A9-444C-AA6F-EC756301FC52}"/>
                </c:ext>
              </c:extLst>
            </c:dLbl>
            <c:dLbl>
              <c:idx val="2"/>
              <c:layout>
                <c:manualLayout>
                  <c:x val="-3.2150622328572687E-2"/>
                  <c:y val="-5.2693946917694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4A9-444C-AA6F-EC756301FC52}"/>
                </c:ext>
              </c:extLst>
            </c:dLbl>
            <c:dLbl>
              <c:idx val="3"/>
              <c:layout>
                <c:manualLayout>
                  <c:x val="-3.5073406176624751E-2"/>
                  <c:y val="-5.7377853310378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4A9-444C-AA6F-EC756301FC52}"/>
                </c:ext>
              </c:extLst>
            </c:dLbl>
            <c:dLbl>
              <c:idx val="4"/>
              <c:layout>
                <c:manualLayout>
                  <c:x val="-5.6994285037015216E-2"/>
                  <c:y val="-6.674566609574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4A9-444C-AA6F-EC756301FC52}"/>
                </c:ext>
              </c:extLst>
            </c:dLbl>
            <c:dLbl>
              <c:idx val="5"/>
              <c:layout>
                <c:manualLayout>
                  <c:x val="-5.1689285439720602E-2"/>
                  <c:y val="-2.4847616871603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4A9-444C-AA6F-EC756301FC52}"/>
                </c:ext>
              </c:extLst>
            </c:dLbl>
            <c:dLbl>
              <c:idx val="6"/>
              <c:layout>
                <c:manualLayout>
                  <c:x val="-3.5438754157631258E-2"/>
                  <c:y val="-4.8010040525010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4A9-444C-AA6F-EC756301FC52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4A9-444C-AA6F-EC756301FC52}"/>
                </c:ext>
              </c:extLst>
            </c:dLbl>
            <c:dLbl>
              <c:idx val="8"/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A4A9-444C-AA6F-EC756301FC52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4A9-444C-AA6F-EC756301FC52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 algn="ctr" rtl="0">
                    <a:defRPr lang="ru-RU" sz="10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A4A9-444C-AA6F-EC756301F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10639</c:v>
                </c:pt>
                <c:pt idx="1">
                  <c:v>10809</c:v>
                </c:pt>
                <c:pt idx="2">
                  <c:v>11172</c:v>
                </c:pt>
                <c:pt idx="3">
                  <c:v>11540</c:v>
                </c:pt>
                <c:pt idx="4">
                  <c:v>11696</c:v>
                </c:pt>
                <c:pt idx="5">
                  <c:v>13959</c:v>
                </c:pt>
                <c:pt idx="6" formatCode="#,##0">
                  <c:v>14572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A4A9-444C-AA6F-EC756301F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16832"/>
        <c:axId val="42222336"/>
      </c:lineChart>
      <c:dateAx>
        <c:axId val="4221683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2222336"/>
        <c:crosses val="autoZero"/>
        <c:auto val="0"/>
        <c:lblOffset val="100"/>
        <c:baseTimeUnit val="days"/>
      </c:dateAx>
      <c:valAx>
        <c:axId val="42222336"/>
        <c:scaling>
          <c:orientation val="minMax"/>
          <c:max val="15000"/>
          <c:min val="950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2216832"/>
        <c:crosses val="autoZero"/>
        <c:crossBetween val="between"/>
        <c:majorUnit val="1000"/>
      </c:valAx>
    </c:plotArea>
    <c:legend>
      <c:legendPos val="r"/>
      <c:legendEntry>
        <c:idx val="0"/>
        <c:txPr>
          <a:bodyPr/>
          <a:lstStyle/>
          <a:p>
            <a:pPr>
              <a:defRPr sz="1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4519212185070418E-2"/>
          <c:y val="0.8944953104000376"/>
          <c:w val="0.92182177526450659"/>
          <c:h val="0.10515748149480056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sz="1400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среднемесячной номинальной начисленной заработной платы и среднедушевых доходов населения, </a:t>
            </a:r>
            <a:r>
              <a:rPr lang="ru-RU" sz="1400" i="1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руб./мес.  </a:t>
            </a:r>
            <a:r>
              <a:rPr lang="ru-RU" sz="1400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(данные </a:t>
            </a:r>
            <a:r>
              <a:rPr lang="ru-RU" sz="1400" baseline="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Ивановостата</a:t>
            </a:r>
            <a:r>
              <a:rPr lang="ru-RU" sz="1400" baseline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18111955342766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679344586531681"/>
          <c:y val="0.15143340284474105"/>
          <c:w val="0.88320646197058483"/>
          <c:h val="0.6284129214611533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Среднедушевые денежные доходы</c:v>
                </c:pt>
              </c:strCache>
            </c:strRef>
          </c:tx>
          <c:spPr>
            <a:ln w="19050">
              <a:solidFill>
                <a:schemeClr val="accent2">
                  <a:lumMod val="50000"/>
                </a:schemeClr>
              </a:solidFill>
            </a:ln>
          </c:spPr>
          <c:marker>
            <c:symbol val="circle"/>
            <c:size val="3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</c:spPr>
          </c:marker>
          <c:dLbls>
            <c:dLbl>
              <c:idx val="1"/>
              <c:layout>
                <c:manualLayout>
                  <c:x val="-1.8184498605549645E-3"/>
                  <c:y val="-3.765513974963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669-4951-8E48-987223BC80C8}"/>
                </c:ext>
              </c:extLst>
            </c:dLbl>
            <c:dLbl>
              <c:idx val="2"/>
              <c:layout>
                <c:manualLayout>
                  <c:x val="-3.0913647629434396E-2"/>
                  <c:y val="-3.765513974963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669-4951-8E48-987223BC80C8}"/>
                </c:ext>
              </c:extLst>
            </c:dLbl>
            <c:dLbl>
              <c:idx val="7"/>
              <c:layout>
                <c:manualLayout>
                  <c:x val="-4.9958137136808294E-2"/>
                  <c:y val="-2.910467048813593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2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69-4951-8E48-987223BC80C8}"/>
                </c:ext>
              </c:extLst>
            </c:dLbl>
            <c:dLbl>
              <c:idx val="8"/>
              <c:layout>
                <c:manualLayout>
                  <c:x val="-3.6926360260258152E-3"/>
                  <c:y val="-4.0421986745463479E-17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2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69-4951-8E48-987223BC8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#,##0</c:formatCode>
                <c:ptCount val="6"/>
                <c:pt idx="0">
                  <c:v>24860</c:v>
                </c:pt>
                <c:pt idx="1">
                  <c:v>24503</c:v>
                </c:pt>
                <c:pt idx="2">
                  <c:v>25794</c:v>
                </c:pt>
                <c:pt idx="3">
                  <c:v>26284</c:v>
                </c:pt>
                <c:pt idx="4">
                  <c:v>28684</c:v>
                </c:pt>
                <c:pt idx="5">
                  <c:v>31581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669-4951-8E48-987223BC80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Среднемесячная номинальная начисленная заработная плата</c:v>
                </c:pt>
              </c:strCache>
            </c:strRef>
          </c:tx>
          <c:spPr>
            <a:ln w="19050">
              <a:solidFill>
                <a:srgbClr val="002060"/>
              </a:solidFill>
            </a:ln>
          </c:spPr>
          <c:marker>
            <c:symbol val="circle"/>
            <c:size val="3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0"/>
              <c:layout>
                <c:manualLayout>
                  <c:x val="-5.1280286067649998E-2"/>
                  <c:y val="-1.82202289111132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669-4951-8E48-987223BC80C8}"/>
                </c:ext>
              </c:extLst>
            </c:dLbl>
            <c:dLbl>
              <c:idx val="4"/>
              <c:layout>
                <c:manualLayout>
                  <c:x val="-5.1065623073087478E-2"/>
                  <c:y val="-6.9454938743686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669-4951-8E48-987223BC80C8}"/>
                </c:ext>
              </c:extLst>
            </c:dLbl>
            <c:dLbl>
              <c:idx val="7"/>
              <c:layout>
                <c:manualLayout>
                  <c:x val="-4.9958137136808294E-2"/>
                  <c:y val="-3.7612431813474873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69-4951-8E48-987223BC80C8}"/>
                </c:ext>
              </c:extLst>
            </c:dLbl>
            <c:dLbl>
              <c:idx val="8"/>
              <c:layout>
                <c:manualLayout>
                  <c:x val="-8.7225274725274728E-3"/>
                  <c:y val="-3.7923611111111109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69-4951-8E48-987223BC8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#,##0</c:formatCode>
                <c:ptCount val="6"/>
                <c:pt idx="0">
                  <c:v>23470.1</c:v>
                </c:pt>
                <c:pt idx="1">
                  <c:v>25728.5</c:v>
                </c:pt>
                <c:pt idx="2">
                  <c:v>27553</c:v>
                </c:pt>
                <c:pt idx="3">
                  <c:v>29082.799999999999</c:v>
                </c:pt>
                <c:pt idx="4">
                  <c:v>32403</c:v>
                </c:pt>
                <c:pt idx="5">
                  <c:v>36332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669-4951-8E48-987223BC8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82272"/>
        <c:axId val="45502848"/>
      </c:lineChart>
      <c:catAx>
        <c:axId val="45382272"/>
        <c:scaling>
          <c:orientation val="minMax"/>
        </c:scaling>
        <c:delete val="0"/>
        <c:axPos val="b"/>
        <c:majorGridlines>
          <c:spPr>
            <a:ln w="6350">
              <a:solidFill>
                <a:schemeClr val="bg1">
                  <a:lumMod val="65000"/>
                  <a:alpha val="5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5502848"/>
        <c:crosses val="autoZero"/>
        <c:auto val="1"/>
        <c:lblAlgn val="ctr"/>
        <c:lblOffset val="100"/>
        <c:noMultiLvlLbl val="0"/>
      </c:catAx>
      <c:valAx>
        <c:axId val="45502848"/>
        <c:scaling>
          <c:orientation val="minMax"/>
          <c:max val="38000"/>
          <c:min val="2200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5382272"/>
        <c:crosses val="autoZero"/>
        <c:crossBetween val="between"/>
        <c:majorUnit val="5000"/>
      </c:valAx>
    </c:plotArea>
    <c:legend>
      <c:legendPos val="r"/>
      <c:legendEntry>
        <c:idx val="0"/>
        <c:txPr>
          <a:bodyPr/>
          <a:lstStyle/>
          <a:p>
            <a:pPr>
              <a:defRPr sz="1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2365658365333276E-2"/>
          <c:y val="0.8587586983659754"/>
          <c:w val="0.94860995994280184"/>
          <c:h val="0.11684169707986364"/>
        </c:manualLayout>
      </c:layout>
      <c:overlay val="0"/>
      <c:txPr>
        <a:bodyPr/>
        <a:lstStyle/>
        <a:p>
          <a:pPr>
            <a:defRPr sz="10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46614388752026E-2"/>
          <c:y val="8.1340361297079458E-2"/>
          <c:w val="0.6446414114896124"/>
          <c:h val="0.7911831990763454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безработных, зарегистрированных в службе занятости населения, чел.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 b="1" i="0" u="none" strike="noStrike" kern="1200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3792</a:t>
                    </a:r>
                    <a:endParaRPr lang="en-US" sz="20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B5-4806-97D2-6ABF00A22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 01.01.2022</c:v>
                </c:pt>
                <c:pt idx="1">
                  <c:v>01.04.2022</c:v>
                </c:pt>
                <c:pt idx="2">
                  <c:v>01.07.2022</c:v>
                </c:pt>
                <c:pt idx="3">
                  <c:v>01.10.2022</c:v>
                </c:pt>
                <c:pt idx="4">
                  <c:v>01.01.2023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3792</c:v>
                </c:pt>
                <c:pt idx="1">
                  <c:v>3204</c:v>
                </c:pt>
                <c:pt idx="2">
                  <c:v>3637</c:v>
                </c:pt>
                <c:pt idx="3" formatCode="0">
                  <c:v>3015</c:v>
                </c:pt>
                <c:pt idx="4">
                  <c:v>2575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B5-4806-97D2-6ABF00A22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46752"/>
        <c:axId val="45945216"/>
      </c:barChar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регистрируемой безработицы, 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2.8516471577165664E-2"/>
                  <c:y val="-7.7258345082734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B5-4806-97D2-6ABF00A22C7D}"/>
                </c:ext>
              </c:extLst>
            </c:dLbl>
            <c:dLbl>
              <c:idx val="1"/>
              <c:layout>
                <c:manualLayout>
                  <c:x val="-2.6885205982871772E-2"/>
                  <c:y val="-6.8610149916803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B5-4806-97D2-6ABF00A22C7D}"/>
                </c:ext>
              </c:extLst>
            </c:dLbl>
            <c:dLbl>
              <c:idx val="2"/>
              <c:layout>
                <c:manualLayout>
                  <c:x val="-2.5736064967567682E-2"/>
                  <c:y val="-5.3767599843242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B5-4806-97D2-6ABF00A22C7D}"/>
                </c:ext>
              </c:extLst>
            </c:dLbl>
            <c:spPr>
              <a:solidFill>
                <a:srgbClr val="F4E7ED"/>
              </a:solidFill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 01.01.2022</c:v>
                </c:pt>
                <c:pt idx="1">
                  <c:v>01.04.2022</c:v>
                </c:pt>
                <c:pt idx="2">
                  <c:v>01.07.2022</c:v>
                </c:pt>
                <c:pt idx="3">
                  <c:v>01.10.2022</c:v>
                </c:pt>
                <c:pt idx="4">
                  <c:v>01.01.2023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0.7</c:v>
                </c:pt>
                <c:pt idx="1">
                  <c:v>0.6</c:v>
                </c:pt>
                <c:pt idx="2">
                  <c:v>0.7</c:v>
                </c:pt>
                <c:pt idx="3" formatCode="0.0">
                  <c:v>0.6</c:v>
                </c:pt>
                <c:pt idx="4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2B5-4806-97D2-6ABF00A22C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940736"/>
        <c:axId val="45943424"/>
      </c:lineChart>
      <c:catAx>
        <c:axId val="4594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ru-RU"/>
          </a:p>
        </c:txPr>
        <c:crossAx val="45943424"/>
        <c:crosses val="autoZero"/>
        <c:auto val="1"/>
        <c:lblAlgn val="ctr"/>
        <c:lblOffset val="100"/>
        <c:noMultiLvlLbl val="0"/>
      </c:catAx>
      <c:valAx>
        <c:axId val="45943424"/>
        <c:scaling>
          <c:orientation val="minMax"/>
          <c:max val="4.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45940736"/>
        <c:crosses val="autoZero"/>
        <c:crossBetween val="between"/>
        <c:majorUnit val="0.5"/>
        <c:minorUnit val="0.1"/>
      </c:valAx>
      <c:valAx>
        <c:axId val="45945216"/>
        <c:scaling>
          <c:orientation val="minMax"/>
          <c:max val="4000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crossAx val="45946752"/>
        <c:crosses val="max"/>
        <c:crossBetween val="between"/>
        <c:majorUnit val="1000"/>
        <c:minorUnit val="200"/>
      </c:valAx>
      <c:catAx>
        <c:axId val="45946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5945216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 lang="ru-RU" sz="12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073951960180177"/>
          <c:y val="0.22362530298475092"/>
          <c:w val="0.32547611871016846"/>
          <c:h val="0.5169288420373106"/>
        </c:manualLayout>
      </c:layout>
      <c:overlay val="0"/>
      <c:txPr>
        <a:bodyPr/>
        <a:lstStyle/>
        <a:p>
          <a:pPr>
            <a:defRPr lang="ru-RU" sz="1200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46614388752026E-2"/>
          <c:y val="8.1340361297079458E-2"/>
          <c:w val="0.63920126706351621"/>
          <c:h val="0.7911831990763454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Потребность в кадрах, заявленная работодателями в органы службы занятости, тыс.ед.</c:v>
                </c:pt>
              </c:strCache>
            </c:strRef>
          </c:tx>
          <c:spPr>
            <a:solidFill>
              <a:srgbClr val="DD8A37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230884339242139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kern="1200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rPr>
                      <a:t>13,9</a:t>
                    </a:r>
                    <a:endParaRPr lang="en-US" sz="20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68-48D6-AC12-AC95E66CB004}"/>
                </c:ext>
              </c:extLst>
            </c:dLbl>
            <c:dLbl>
              <c:idx val="1"/>
              <c:layout>
                <c:manualLayout>
                  <c:x val="0"/>
                  <c:y val="0.202687818199956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68-48D6-AC12-AC95E66CB004}"/>
                </c:ext>
              </c:extLst>
            </c:dLbl>
            <c:dLbl>
              <c:idx val="2"/>
              <c:layout>
                <c:manualLayout>
                  <c:x val="0"/>
                  <c:y val="0.220121081541925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68-48D6-AC12-AC95E66CB004}"/>
                </c:ext>
              </c:extLst>
            </c:dLbl>
            <c:dLbl>
              <c:idx val="3"/>
              <c:layout>
                <c:manualLayout>
                  <c:x val="3.0259363247692188E-3"/>
                  <c:y val="0.231483584261510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68-48D6-AC12-AC95E66CB004}"/>
                </c:ext>
              </c:extLst>
            </c:dLbl>
            <c:dLbl>
              <c:idx val="4"/>
              <c:layout>
                <c:manualLayout>
                  <c:x val="0"/>
                  <c:y val="0.2286324036977504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68-48D6-AC12-AC95E66CB0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 01.01.2022</c:v>
                </c:pt>
                <c:pt idx="1">
                  <c:v>01.04.2022</c:v>
                </c:pt>
                <c:pt idx="2">
                  <c:v>01.07.2022</c:v>
                </c:pt>
                <c:pt idx="3">
                  <c:v>01.10.2022</c:v>
                </c:pt>
                <c:pt idx="4">
                  <c:v>01.01.2023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13.9</c:v>
                </c:pt>
                <c:pt idx="1">
                  <c:v>11.6</c:v>
                </c:pt>
                <c:pt idx="2">
                  <c:v>12.7</c:v>
                </c:pt>
                <c:pt idx="3" formatCode="0.0">
                  <c:v>12.4</c:v>
                </c:pt>
                <c:pt idx="4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68-48D6-AC12-AC95E66CB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290432"/>
        <c:axId val="46288896"/>
      </c:barChar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Коэффициент напряженности на рынке труда, человек/ вакансию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2.8516471577165664E-2"/>
                  <c:y val="-7.7258345082734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68-48D6-AC12-AC95E66CB004}"/>
                </c:ext>
              </c:extLst>
            </c:dLbl>
            <c:dLbl>
              <c:idx val="1"/>
              <c:layout>
                <c:manualLayout>
                  <c:x val="-2.6885205982871772E-2"/>
                  <c:y val="-6.8610149916803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68-48D6-AC12-AC95E66CB004}"/>
                </c:ext>
              </c:extLst>
            </c:dLbl>
            <c:dLbl>
              <c:idx val="2"/>
              <c:layout>
                <c:manualLayout>
                  <c:x val="-2.5736064967567682E-2"/>
                  <c:y val="-5.3767599843242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68-48D6-AC12-AC95E66CB004}"/>
                </c:ext>
              </c:extLst>
            </c:dLbl>
            <c:spPr>
              <a:solidFill>
                <a:srgbClr val="F9B639">
                  <a:lumMod val="20000"/>
                  <a:lumOff val="80000"/>
                </a:srgbClr>
              </a:solidFill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 01.01.2022</c:v>
                </c:pt>
                <c:pt idx="1">
                  <c:v>01.04.2022</c:v>
                </c:pt>
                <c:pt idx="2">
                  <c:v>01.07.2022</c:v>
                </c:pt>
                <c:pt idx="3">
                  <c:v>01.10.2022</c:v>
                </c:pt>
                <c:pt idx="4">
                  <c:v>01.01.2023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 formatCode="0.0">
                  <c:v>0.4</c:v>
                </c:pt>
                <c:pt idx="4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A68-48D6-AC12-AC95E66CB0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993344"/>
        <c:axId val="46270720"/>
      </c:lineChart>
      <c:catAx>
        <c:axId val="459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ru-RU"/>
          </a:p>
        </c:txPr>
        <c:crossAx val="46270720"/>
        <c:crosses val="autoZero"/>
        <c:auto val="1"/>
        <c:lblAlgn val="ctr"/>
        <c:lblOffset val="100"/>
        <c:noMultiLvlLbl val="0"/>
      </c:catAx>
      <c:valAx>
        <c:axId val="46270720"/>
        <c:scaling>
          <c:orientation val="minMax"/>
          <c:max val="2.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45993344"/>
        <c:crosses val="autoZero"/>
        <c:crossBetween val="between"/>
        <c:majorUnit val="0.5"/>
        <c:minorUnit val="0.1"/>
      </c:valAx>
      <c:valAx>
        <c:axId val="46288896"/>
        <c:scaling>
          <c:orientation val="minMax"/>
          <c:max val="20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crossAx val="46290432"/>
        <c:crosses val="max"/>
        <c:crossBetween val="between"/>
        <c:majorUnit val="1000"/>
        <c:minorUnit val="5"/>
      </c:valAx>
      <c:catAx>
        <c:axId val="46290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628889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5544221864388208"/>
          <c:y val="0.20998398503694757"/>
          <c:w val="0.33945948210055515"/>
          <c:h val="0.53001364476284218"/>
        </c:manualLayout>
      </c:layout>
      <c:overlay val="0"/>
      <c:txPr>
        <a:bodyPr/>
        <a:lstStyle/>
        <a:p>
          <a:pPr>
            <a:defRPr lang="ru-RU" sz="1200" b="0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391637653851117E-2"/>
          <c:y val="1.0295328365455658E-2"/>
          <c:w val="0.922708403525629"/>
          <c:h val="0.776603477514372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обученных по охране труда в аккредитованных организациях Ивановской области</c:v>
                </c:pt>
              </c:strCache>
            </c:strRef>
          </c:tx>
          <c:spPr>
            <a:solidFill>
              <a:srgbClr val="D1717F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16372822299651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43-4841-8A74-F0C1635C6D04}"/>
                </c:ext>
              </c:extLst>
            </c:dLbl>
            <c:dLbl>
              <c:idx val="1"/>
              <c:layout>
                <c:manualLayout>
                  <c:x val="-2.8389873890838921E-3"/>
                  <c:y val="-0.177003484320557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43-4841-8A74-F0C1635C6D04}"/>
                </c:ext>
              </c:extLst>
            </c:dLbl>
            <c:dLbl>
              <c:idx val="2"/>
              <c:layout>
                <c:manualLayout>
                  <c:x val="-2.8389873890838921E-3"/>
                  <c:y val="-0.19027874564459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43-4841-8A74-F0C1635C6D04}"/>
                </c:ext>
              </c:extLst>
            </c:dLbl>
            <c:dLbl>
              <c:idx val="3"/>
              <c:layout>
                <c:manualLayout>
                  <c:x val="-5.6779747781677842E-3"/>
                  <c:y val="-0.2035540069686411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rgbClr val="FF0000"/>
                        </a:solidFill>
                      </a:defRPr>
                    </a:pPr>
                    <a:r>
                      <a:rPr lang="ru-RU" sz="1000">
                        <a:solidFill>
                          <a:sysClr val="windowText" lastClr="000000"/>
                        </a:solidFill>
                      </a:rPr>
                      <a:t>8378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43-4841-8A74-F0C1635C6D04}"/>
                </c:ext>
              </c:extLst>
            </c:dLbl>
            <c:dLbl>
              <c:idx val="4"/>
              <c:layout>
                <c:manualLayout>
                  <c:x val="5.6779747781677842E-3"/>
                  <c:y val="-0.20797909407665505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8503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43-4841-8A74-F0C1635C6D04}"/>
                </c:ext>
              </c:extLst>
            </c:dLbl>
            <c:dLbl>
              <c:idx val="5"/>
              <c:layout>
                <c:manualLayout>
                  <c:x val="-8.5169621672516772E-3"/>
                  <c:y val="-0.20797909407665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43-4841-8A74-F0C1635C6D04}"/>
                </c:ext>
              </c:extLst>
            </c:dLbl>
            <c:dLbl>
              <c:idx val="6"/>
              <c:layout>
                <c:manualLayout>
                  <c:x val="-8.5169621672516772E-3"/>
                  <c:y val="-0.40013344947735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43-4841-8A74-F0C1635C6D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7006</c:v>
                </c:pt>
                <c:pt idx="1">
                  <c:v>8038</c:v>
                </c:pt>
                <c:pt idx="2">
                  <c:v>8378</c:v>
                </c:pt>
                <c:pt idx="3">
                  <c:v>8378</c:v>
                </c:pt>
                <c:pt idx="4">
                  <c:v>8503</c:v>
                </c:pt>
                <c:pt idx="5">
                  <c:v>8629</c:v>
                </c:pt>
                <c:pt idx="6">
                  <c:v>22728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143-4841-8A74-F0C1635C6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722752"/>
        <c:axId val="77724288"/>
      </c:barChart>
      <c:catAx>
        <c:axId val="7772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77724288"/>
        <c:crosses val="autoZero"/>
        <c:auto val="1"/>
        <c:lblAlgn val="ctr"/>
        <c:lblOffset val="100"/>
        <c:noMultiLvlLbl val="0"/>
      </c:catAx>
      <c:valAx>
        <c:axId val="777242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772275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96526896480331E-2"/>
          <c:y val="9.4678849570428728E-2"/>
          <c:w val="0.89563597777230741"/>
          <c:h val="0.4692983474636509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 ТЯЖЕЛЫМ ИСХОДОМ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dLbls>
            <c:dLbl>
              <c:idx val="3"/>
              <c:tx>
                <c:rich>
                  <a:bodyPr/>
                  <a:lstStyle/>
                  <a:p>
                    <a:r>
                      <a:rPr lang="ru-RU" sz="1200">
                        <a:latin typeface="+mn-lt"/>
                      </a:rPr>
                      <a:t>24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AC-481E-8D15-6F9E7CBBE6D8}"/>
                </c:ext>
              </c:extLst>
            </c:dLbl>
            <c:dLbl>
              <c:idx val="4"/>
              <c:layout>
                <c:manualLayout>
                  <c:x val="-2.4065793216177196E-2"/>
                  <c:y val="-7.037191264553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AC-481E-8D15-6F9E7CBBE6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+mn-lt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</c:v>
                </c:pt>
                <c:pt idx="1">
                  <c:v>22</c:v>
                </c:pt>
                <c:pt idx="2">
                  <c:v>24</c:v>
                </c:pt>
                <c:pt idx="3">
                  <c:v>22</c:v>
                </c:pt>
                <c:pt idx="4">
                  <c:v>14</c:v>
                </c:pt>
                <c:pt idx="5">
                  <c:v>20</c:v>
                </c:pt>
                <c:pt idx="6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AC-481E-8D15-6F9E7CBBE6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 СМЕРТЕЛЬНЫМ ИСХОДОМ</c:v>
                </c:pt>
              </c:strCache>
            </c:strRef>
          </c:tx>
          <c:spPr>
            <a:ln w="25400" cap="flat" cmpd="sng" algn="ctr">
              <a:solidFill>
                <a:srgbClr val="9900FF"/>
              </a:solidFill>
              <a:prstDash val="solid"/>
            </a:ln>
            <a:effectLst/>
          </c:spPr>
          <c:marker>
            <c:spPr>
              <a:solidFill>
                <a:srgbClr val="DE12B2"/>
              </a:solidFill>
              <a:ln w="25400" cap="flat" cmpd="sng" algn="ctr">
                <a:solidFill>
                  <a:srgbClr val="9900FF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4.8556654519549401E-2"/>
                  <c:y val="5.4583770004707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AC-481E-8D15-6F9E7CBBE6D8}"/>
                </c:ext>
              </c:extLst>
            </c:dLbl>
            <c:dLbl>
              <c:idx val="1"/>
              <c:layout>
                <c:manualLayout>
                  <c:x val="-5.4638526537726322E-2"/>
                  <c:y val="2.193339373406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AC-481E-8D15-6F9E7CBBE6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4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AC-481E-8D15-6F9E7CBBE6D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2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10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AC-481E-8D15-6F9E7CBBE6D8}"/>
                </c:ext>
              </c:extLst>
            </c:dLbl>
            <c:dLbl>
              <c:idx val="4"/>
              <c:layout>
                <c:manualLayout>
                  <c:x val="-2.0579912078891399E-2"/>
                  <c:y val="-5.5605188774479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AC-481E-8D15-6F9E7CBBE6D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12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7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AC-481E-8D15-6F9E7CBBE6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15</c:v>
                </c:pt>
                <c:pt idx="1">
                  <c:v>3</c:v>
                </c:pt>
                <c:pt idx="2">
                  <c:v>10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  <c:pt idx="6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4AC-481E-8D15-6F9E7CBBE6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986240"/>
        <c:axId val="52987776"/>
      </c:lineChart>
      <c:catAx>
        <c:axId val="52986240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2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987776"/>
        <c:crosses val="autoZero"/>
        <c:auto val="1"/>
        <c:lblAlgn val="ctr"/>
        <c:lblOffset val="100"/>
        <c:noMultiLvlLbl val="0"/>
      </c:catAx>
      <c:valAx>
        <c:axId val="529877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2986240"/>
        <c:crosses val="autoZero"/>
        <c:crossBetween val="between"/>
      </c:valAx>
      <c:spPr>
        <a:effectLst>
          <a:innerShdw blurRad="63500" dist="50800" dir="162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txPr>
    <a:bodyPr/>
    <a:lstStyle/>
    <a:p>
      <a:pPr algn="ctr">
        <a:defRPr lang="ru-RU" sz="1000" b="0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986788416153819E-2"/>
          <c:y val="8.2577024025842979E-2"/>
          <c:w val="0.85299080262026106"/>
          <c:h val="0.7937097216073251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153289949385392E-3"/>
                  <c:y val="-0.37435897435897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B4-4CE4-B4BA-51F3ED3B56AD}"/>
                </c:ext>
              </c:extLst>
            </c:dLbl>
            <c:dLbl>
              <c:idx val="1"/>
              <c:layout>
                <c:manualLayout>
                  <c:x val="4.3168922077619406E-3"/>
                  <c:y val="-0.3376878343992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B4-4CE4-B4BA-51F3ED3B56AD}"/>
                </c:ext>
              </c:extLst>
            </c:dLbl>
            <c:dLbl>
              <c:idx val="2"/>
              <c:layout>
                <c:manualLayout>
                  <c:x val="6.6575865297745782E-4"/>
                  <c:y val="-0.2814711200432803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+mn-lt"/>
                      </a:rPr>
                      <a:t>203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B4-4CE4-B4BA-51F3ED3B56AD}"/>
                </c:ext>
              </c:extLst>
            </c:dLbl>
            <c:dLbl>
              <c:idx val="3"/>
              <c:layout>
                <c:manualLayout>
                  <c:x val="4.2810766199955878E-3"/>
                  <c:y val="-0.24005858479058201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rPr>
                      <a:t>163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B4-4CE4-B4BA-51F3ED3B56AD}"/>
                </c:ext>
              </c:extLst>
            </c:dLbl>
            <c:dLbl>
              <c:idx val="4"/>
              <c:layout>
                <c:manualLayout>
                  <c:x val="1.2302740080967225E-2"/>
                  <c:y val="-0.223415402780720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B4-4CE4-B4BA-51F3ED3B56AD}"/>
                </c:ext>
              </c:extLst>
            </c:dLbl>
            <c:dLbl>
              <c:idx val="5"/>
              <c:layout>
                <c:manualLayout>
                  <c:x val="8.7381465827473751E-3"/>
                  <c:y val="-0.219945776155908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B4-4CE4-B4BA-51F3ED3B56AD}"/>
                </c:ext>
              </c:extLst>
            </c:dLbl>
            <c:dLbl>
              <c:idx val="6"/>
              <c:layout>
                <c:manualLayout>
                  <c:x val="7.6335184547955898E-3"/>
                  <c:y val="-0.19743856105222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B4-4CE4-B4BA-51F3ED3B56AD}"/>
                </c:ext>
              </c:extLst>
            </c:dLbl>
            <c:spPr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50000"/>
                      </a:schemeClr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254</c:v>
                </c:pt>
                <c:pt idx="1">
                  <c:v>216</c:v>
                </c:pt>
                <c:pt idx="2">
                  <c:v>179</c:v>
                </c:pt>
                <c:pt idx="3">
                  <c:v>163</c:v>
                </c:pt>
                <c:pt idx="4">
                  <c:v>140</c:v>
                </c:pt>
                <c:pt idx="5">
                  <c:v>140</c:v>
                </c:pt>
                <c:pt idx="6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4B4-4CE4-B4BA-51F3ED3B5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035776"/>
        <c:axId val="53037312"/>
        <c:axId val="0"/>
      </c:bar3DChart>
      <c:catAx>
        <c:axId val="5303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+mn-lt"/>
              </a:defRPr>
            </a:pPr>
            <a:endParaRPr lang="ru-RU"/>
          </a:p>
        </c:txPr>
        <c:crossAx val="53037312"/>
        <c:crosses val="autoZero"/>
        <c:auto val="1"/>
        <c:lblAlgn val="ctr"/>
        <c:lblOffset val="100"/>
        <c:noMultiLvlLbl val="0"/>
      </c:catAx>
      <c:valAx>
        <c:axId val="53037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03577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0.01014</cdr:x>
      <cdr:y>0.07448</cdr:y>
    </cdr:from>
    <cdr:to>
      <cdr:x>0.09352</cdr:x>
      <cdr:y>0.14524</cdr:y>
    </cdr:to>
    <cdr:grpSp>
      <cdr:nvGrpSpPr>
        <cdr:cNvPr id="2" name="Группа 1"/>
        <cdr:cNvGrpSpPr/>
      </cdr:nvGrpSpPr>
      <cdr:grpSpPr>
        <a:xfrm xmlns:a="http://schemas.openxmlformats.org/drawingml/2006/main" rot="20655940">
          <a:off x="90717" y="390341"/>
          <a:ext cx="745954" cy="370845"/>
          <a:chOff x="3670167" y="2209469"/>
          <a:chExt cx="475009" cy="172138"/>
        </a:xfrm>
      </cdr:grpSpPr>
      <cdr:sp macro="" textlink="">
        <cdr:nvSpPr>
          <cdr:cNvPr id="3" name="Выгнутая вверх стрелка 2"/>
          <cdr:cNvSpPr/>
        </cdr:nvSpPr>
        <cdr:spPr>
          <a:xfrm xmlns:a="http://schemas.openxmlformats.org/drawingml/2006/main" rot="20797284">
            <a:off x="3670167" y="2308822"/>
            <a:ext cx="404360" cy="72785"/>
          </a:xfrm>
          <a:prstGeom xmlns:a="http://schemas.openxmlformats.org/drawingml/2006/main" prst="curvedDownArrow">
            <a:avLst/>
          </a:prstGeom>
          <a:solidFill xmlns:a="http://schemas.openxmlformats.org/drawingml/2006/main">
            <a:schemeClr val="bg1">
              <a:lumMod val="85000"/>
            </a:schemeClr>
          </a:solidFill>
          <a:ln xmlns:a="http://schemas.openxmlformats.org/drawingml/2006/main" w="3175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 sz="1200">
              <a:solidFill>
                <a:srgbClr val="C00000"/>
              </a:solidFill>
            </a:endParaRPr>
          </a:p>
        </cdr:txBody>
      </cdr:sp>
      <cdr:sp macro="" textlink="">
        <cdr:nvSpPr>
          <cdr:cNvPr id="4" name="TextBox 15"/>
          <cdr:cNvSpPr txBox="1"/>
        </cdr:nvSpPr>
        <cdr:spPr>
          <a:xfrm xmlns:a="http://schemas.openxmlformats.org/drawingml/2006/main" rot="21181811">
            <a:off x="3691618" y="2209469"/>
            <a:ext cx="453558" cy="10000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+ 57,3 %</a:t>
            </a:r>
            <a:endParaRPr lang="ru-RU" sz="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0.11407</cdr:x>
      <cdr:y>0.29095</cdr:y>
    </cdr:from>
    <cdr:to>
      <cdr:x>0.18873</cdr:x>
      <cdr:y>0.35084</cdr:y>
    </cdr:to>
    <cdr:grpSp>
      <cdr:nvGrpSpPr>
        <cdr:cNvPr id="11" name="Группа 10"/>
        <cdr:cNvGrpSpPr/>
      </cdr:nvGrpSpPr>
      <cdr:grpSpPr>
        <a:xfrm xmlns:a="http://schemas.openxmlformats.org/drawingml/2006/main" rot="20655940">
          <a:off x="1020520" y="1524836"/>
          <a:ext cx="667941" cy="313876"/>
          <a:chOff x="5431076" y="3427632"/>
          <a:chExt cx="289664" cy="86325"/>
        </a:xfrm>
      </cdr:grpSpPr>
      <cdr:sp macro="" textlink="">
        <cdr:nvSpPr>
          <cdr:cNvPr id="12" name="Выгнутая вверх стрелка 11"/>
          <cdr:cNvSpPr/>
        </cdr:nvSpPr>
        <cdr:spPr>
          <a:xfrm xmlns:a="http://schemas.openxmlformats.org/drawingml/2006/main" rot="20797284">
            <a:off x="5431076" y="3480171"/>
            <a:ext cx="257479" cy="33786"/>
          </a:xfrm>
          <a:prstGeom xmlns:a="http://schemas.openxmlformats.org/drawingml/2006/main" prst="curvedDownArrow">
            <a:avLst/>
          </a:prstGeom>
          <a:solidFill xmlns:a="http://schemas.openxmlformats.org/drawingml/2006/main">
            <a:schemeClr val="bg1">
              <a:lumMod val="85000"/>
            </a:schemeClr>
          </a:solidFill>
          <a:ln xmlns:a="http://schemas.openxmlformats.org/drawingml/2006/main" w="3175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 sz="1200">
              <a:solidFill>
                <a:srgbClr val="C00000"/>
              </a:solidFill>
            </a:endParaRPr>
          </a:p>
        </cdr:txBody>
      </cdr:sp>
      <cdr:sp macro="" textlink="">
        <cdr:nvSpPr>
          <cdr:cNvPr id="13" name="TextBox 15"/>
          <cdr:cNvSpPr txBox="1"/>
        </cdr:nvSpPr>
        <cdr:spPr>
          <a:xfrm xmlns:a="http://schemas.openxmlformats.org/drawingml/2006/main" rot="21181811">
            <a:off x="5431934" y="3427632"/>
            <a:ext cx="288806" cy="59260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+ 62,8 %</a:t>
            </a:r>
            <a:endParaRPr lang="ru-RU" sz="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0.21077</cdr:x>
      <cdr:y>0.30413</cdr:y>
    </cdr:from>
    <cdr:to>
      <cdr:x>0.29124</cdr:x>
      <cdr:y>0.37001</cdr:y>
    </cdr:to>
    <cdr:grpSp>
      <cdr:nvGrpSpPr>
        <cdr:cNvPr id="14" name="Группа 13"/>
        <cdr:cNvGrpSpPr/>
      </cdr:nvGrpSpPr>
      <cdr:grpSpPr>
        <a:xfrm xmlns:a="http://schemas.openxmlformats.org/drawingml/2006/main" rot="20762589">
          <a:off x="1885640" y="1593911"/>
          <a:ext cx="719920" cy="345269"/>
          <a:chOff x="6988995" y="4240638"/>
          <a:chExt cx="126122" cy="24136"/>
        </a:xfrm>
      </cdr:grpSpPr>
      <cdr:sp macro="" textlink="">
        <cdr:nvSpPr>
          <cdr:cNvPr id="15" name="Выгнутая вверх стрелка 14"/>
          <cdr:cNvSpPr/>
        </cdr:nvSpPr>
        <cdr:spPr>
          <a:xfrm xmlns:a="http://schemas.openxmlformats.org/drawingml/2006/main" rot="20797284">
            <a:off x="6988995" y="4255481"/>
            <a:ext cx="111654" cy="9293"/>
          </a:xfrm>
          <a:prstGeom xmlns:a="http://schemas.openxmlformats.org/drawingml/2006/main" prst="curvedDownArrow">
            <a:avLst/>
          </a:prstGeom>
          <a:solidFill xmlns:a="http://schemas.openxmlformats.org/drawingml/2006/main">
            <a:schemeClr val="bg1">
              <a:lumMod val="85000"/>
            </a:schemeClr>
          </a:solidFill>
          <a:ln xmlns:a="http://schemas.openxmlformats.org/drawingml/2006/main" w="3175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 sz="1200">
              <a:solidFill>
                <a:srgbClr val="C00000"/>
              </a:solidFill>
            </a:endParaRPr>
          </a:p>
        </cdr:txBody>
      </cdr:sp>
      <cdr:sp macro="" textlink="">
        <cdr:nvSpPr>
          <cdr:cNvPr id="16" name="TextBox 15"/>
          <cdr:cNvSpPr txBox="1"/>
        </cdr:nvSpPr>
        <cdr:spPr>
          <a:xfrm xmlns:a="http://schemas.openxmlformats.org/drawingml/2006/main" rot="21181811">
            <a:off x="6989878" y="4240638"/>
            <a:ext cx="125239" cy="15060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8 %</a:t>
            </a:r>
            <a:endParaRPr lang="ru-RU" sz="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0.3153</cdr:x>
      <cdr:y>0.29015</cdr:y>
    </cdr:from>
    <cdr:to>
      <cdr:x>0.39451</cdr:x>
      <cdr:y>0.35435</cdr:y>
    </cdr:to>
    <cdr:grpSp>
      <cdr:nvGrpSpPr>
        <cdr:cNvPr id="17" name="Группа 16"/>
        <cdr:cNvGrpSpPr/>
      </cdr:nvGrpSpPr>
      <cdr:grpSpPr>
        <a:xfrm xmlns:a="http://schemas.openxmlformats.org/drawingml/2006/main" rot="20762589">
          <a:off x="2820811" y="1520643"/>
          <a:ext cx="708647" cy="336465"/>
          <a:chOff x="7696584" y="4497873"/>
          <a:chExt cx="20947" cy="1791"/>
        </a:xfrm>
      </cdr:grpSpPr>
      <cdr:sp macro="" textlink="">
        <cdr:nvSpPr>
          <cdr:cNvPr id="18" name="Выгнутая вверх стрелка 17"/>
          <cdr:cNvSpPr/>
        </cdr:nvSpPr>
        <cdr:spPr>
          <a:xfrm xmlns:a="http://schemas.openxmlformats.org/drawingml/2006/main" rot="20797284">
            <a:off x="7696584" y="4499014"/>
            <a:ext cx="18451" cy="650"/>
          </a:xfrm>
          <a:prstGeom xmlns:a="http://schemas.openxmlformats.org/drawingml/2006/main" prst="curvedDownArrow">
            <a:avLst/>
          </a:prstGeom>
          <a:solidFill xmlns:a="http://schemas.openxmlformats.org/drawingml/2006/main">
            <a:schemeClr val="bg1">
              <a:lumMod val="85000"/>
            </a:schemeClr>
          </a:solidFill>
          <a:ln xmlns:a="http://schemas.openxmlformats.org/drawingml/2006/main" w="3175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 sz="1200">
              <a:solidFill>
                <a:srgbClr val="C00000"/>
              </a:solidFill>
            </a:endParaRPr>
          </a:p>
        </cdr:txBody>
      </cdr:sp>
      <cdr:sp macro="" textlink="">
        <cdr:nvSpPr>
          <cdr:cNvPr id="19" name="TextBox 3"/>
          <cdr:cNvSpPr txBox="1"/>
        </cdr:nvSpPr>
        <cdr:spPr>
          <a:xfrm xmlns:a="http://schemas.openxmlformats.org/drawingml/2006/main" rot="21181811">
            <a:off x="7696835" y="4497873"/>
            <a:ext cx="20696" cy="114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9,8 %</a:t>
            </a:r>
            <a:endParaRPr lang="ru-RU" sz="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0.39591</cdr:x>
      <cdr:y>0.29083</cdr:y>
    </cdr:from>
    <cdr:to>
      <cdr:x>0.47859</cdr:x>
      <cdr:y>0.3575</cdr:y>
    </cdr:to>
    <cdr:grpSp>
      <cdr:nvGrpSpPr>
        <cdr:cNvPr id="20" name="Группа 19"/>
        <cdr:cNvGrpSpPr/>
      </cdr:nvGrpSpPr>
      <cdr:grpSpPr>
        <a:xfrm xmlns:a="http://schemas.openxmlformats.org/drawingml/2006/main" rot="20762589">
          <a:off x="3541983" y="1524207"/>
          <a:ext cx="739692" cy="349410"/>
          <a:chOff x="7816373" y="4518946"/>
          <a:chExt cx="612" cy="7"/>
        </a:xfrm>
      </cdr:grpSpPr>
      <cdr:sp macro="" textlink="">
        <cdr:nvSpPr>
          <cdr:cNvPr id="21" name="Выгнутая вверх стрелка 20"/>
          <cdr:cNvSpPr/>
        </cdr:nvSpPr>
        <cdr:spPr>
          <a:xfrm xmlns:a="http://schemas.openxmlformats.org/drawingml/2006/main" rot="20797284">
            <a:off x="7816375" y="4518950"/>
            <a:ext cx="545" cy="3"/>
          </a:xfrm>
          <a:prstGeom xmlns:a="http://schemas.openxmlformats.org/drawingml/2006/main" prst="curvedDownArrow">
            <a:avLst/>
          </a:prstGeom>
          <a:solidFill xmlns:a="http://schemas.openxmlformats.org/drawingml/2006/main">
            <a:schemeClr val="bg1">
              <a:lumMod val="85000"/>
            </a:schemeClr>
          </a:solidFill>
          <a:ln xmlns:a="http://schemas.openxmlformats.org/drawingml/2006/main" w="3175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 sz="1200">
              <a:solidFill>
                <a:srgbClr val="C00000"/>
              </a:solidFill>
            </a:endParaRPr>
          </a:p>
        </cdr:txBody>
      </cdr:sp>
      <cdr:sp macro="" textlink="">
        <cdr:nvSpPr>
          <cdr:cNvPr id="22" name="TextBox 3"/>
          <cdr:cNvSpPr txBox="1"/>
        </cdr:nvSpPr>
        <cdr:spPr>
          <a:xfrm xmlns:a="http://schemas.openxmlformats.org/drawingml/2006/main" rot="21181811">
            <a:off x="7816373" y="4518946"/>
            <a:ext cx="612" cy="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+ 53,3%</a:t>
            </a:r>
            <a:endParaRPr lang="ru-RU" sz="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0.50319</cdr:x>
      <cdr:y>0.29037</cdr:y>
    </cdr:from>
    <cdr:to>
      <cdr:x>0.58328</cdr:x>
      <cdr:y>0.35219</cdr:y>
    </cdr:to>
    <cdr:grpSp>
      <cdr:nvGrpSpPr>
        <cdr:cNvPr id="23" name="Группа 22"/>
        <cdr:cNvGrpSpPr/>
      </cdr:nvGrpSpPr>
      <cdr:grpSpPr>
        <a:xfrm xmlns:a="http://schemas.openxmlformats.org/drawingml/2006/main" rot="20762589">
          <a:off x="4501757" y="1521796"/>
          <a:ext cx="716520" cy="323992"/>
          <a:chOff x="7816375" y="4518946"/>
          <a:chExt cx="620" cy="7"/>
        </a:xfrm>
      </cdr:grpSpPr>
      <cdr:sp macro="" textlink="">
        <cdr:nvSpPr>
          <cdr:cNvPr id="24" name="Выгнутая вверх стрелка 23"/>
          <cdr:cNvSpPr/>
        </cdr:nvSpPr>
        <cdr:spPr>
          <a:xfrm xmlns:a="http://schemas.openxmlformats.org/drawingml/2006/main" rot="20797284">
            <a:off x="7816375" y="4518950"/>
            <a:ext cx="545" cy="3"/>
          </a:xfrm>
          <a:prstGeom xmlns:a="http://schemas.openxmlformats.org/drawingml/2006/main" prst="curvedDownArrow">
            <a:avLst/>
          </a:prstGeom>
          <a:solidFill xmlns:a="http://schemas.openxmlformats.org/drawingml/2006/main">
            <a:schemeClr val="bg1">
              <a:lumMod val="85000"/>
            </a:schemeClr>
          </a:solidFill>
          <a:ln xmlns:a="http://schemas.openxmlformats.org/drawingml/2006/main" w="3175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 sz="1200">
              <a:solidFill>
                <a:srgbClr val="C00000"/>
              </a:solidFill>
            </a:endParaRPr>
          </a:p>
        </cdr:txBody>
      </cdr:sp>
      <cdr:sp macro="" textlink="">
        <cdr:nvSpPr>
          <cdr:cNvPr id="25" name="TextBox 3"/>
          <cdr:cNvSpPr txBox="1"/>
        </cdr:nvSpPr>
        <cdr:spPr>
          <a:xfrm xmlns:a="http://schemas.openxmlformats.org/drawingml/2006/main" rot="21181811">
            <a:off x="7816383" y="4518946"/>
            <a:ext cx="612" cy="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4 %</a:t>
            </a:r>
            <a:endParaRPr lang="ru-RU" sz="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0.59706</cdr:x>
      <cdr:y>0.30584</cdr:y>
    </cdr:from>
    <cdr:to>
      <cdr:x>0.67612</cdr:x>
      <cdr:y>0.36766</cdr:y>
    </cdr:to>
    <cdr:grpSp>
      <cdr:nvGrpSpPr>
        <cdr:cNvPr id="26" name="Группа 25"/>
        <cdr:cNvGrpSpPr/>
      </cdr:nvGrpSpPr>
      <cdr:grpSpPr>
        <a:xfrm xmlns:a="http://schemas.openxmlformats.org/drawingml/2006/main" rot="20762589">
          <a:off x="5341559" y="1602873"/>
          <a:ext cx="707305" cy="323991"/>
          <a:chOff x="7816353" y="4518946"/>
          <a:chExt cx="612" cy="7"/>
        </a:xfrm>
      </cdr:grpSpPr>
      <cdr:sp macro="" textlink="">
        <cdr:nvSpPr>
          <cdr:cNvPr id="27" name="Выгнутая вверх стрелка 26"/>
          <cdr:cNvSpPr/>
        </cdr:nvSpPr>
        <cdr:spPr>
          <a:xfrm xmlns:a="http://schemas.openxmlformats.org/drawingml/2006/main" rot="20797284">
            <a:off x="7816375" y="4518950"/>
            <a:ext cx="545" cy="3"/>
          </a:xfrm>
          <a:prstGeom xmlns:a="http://schemas.openxmlformats.org/drawingml/2006/main" prst="curvedDownArrow">
            <a:avLst/>
          </a:prstGeom>
          <a:solidFill xmlns:a="http://schemas.openxmlformats.org/drawingml/2006/main">
            <a:schemeClr val="bg1">
              <a:lumMod val="85000"/>
            </a:schemeClr>
          </a:solidFill>
          <a:ln xmlns:a="http://schemas.openxmlformats.org/drawingml/2006/main" w="3175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 sz="1200">
              <a:solidFill>
                <a:srgbClr val="C00000"/>
              </a:solidFill>
            </a:endParaRPr>
          </a:p>
        </cdr:txBody>
      </cdr:sp>
      <cdr:sp macro="" textlink="">
        <cdr:nvSpPr>
          <cdr:cNvPr id="28" name="TextBox 3"/>
          <cdr:cNvSpPr txBox="1"/>
        </cdr:nvSpPr>
        <cdr:spPr>
          <a:xfrm xmlns:a="http://schemas.openxmlformats.org/drawingml/2006/main" rot="21181811">
            <a:off x="7816353" y="4518946"/>
            <a:ext cx="612" cy="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</a:t>
            </a:r>
            <a:r>
              <a:rPr lang="en-US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ru-RU" sz="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0.79023</cdr:x>
      <cdr:y>0.31958</cdr:y>
    </cdr:from>
    <cdr:to>
      <cdr:x>0.86929</cdr:x>
      <cdr:y>0.3814</cdr:y>
    </cdr:to>
    <cdr:grpSp>
      <cdr:nvGrpSpPr>
        <cdr:cNvPr id="29" name="Группа 28"/>
        <cdr:cNvGrpSpPr/>
      </cdr:nvGrpSpPr>
      <cdr:grpSpPr>
        <a:xfrm xmlns:a="http://schemas.openxmlformats.org/drawingml/2006/main" rot="20762589">
          <a:off x="7069742" y="1674882"/>
          <a:ext cx="707305" cy="323992"/>
          <a:chOff x="7816353" y="4518946"/>
          <a:chExt cx="612" cy="7"/>
        </a:xfrm>
      </cdr:grpSpPr>
      <cdr:sp macro="" textlink="">
        <cdr:nvSpPr>
          <cdr:cNvPr id="30" name="Выгнутая вверх стрелка 29"/>
          <cdr:cNvSpPr/>
        </cdr:nvSpPr>
        <cdr:spPr>
          <a:xfrm xmlns:a="http://schemas.openxmlformats.org/drawingml/2006/main" rot="20797284">
            <a:off x="7816375" y="4518950"/>
            <a:ext cx="545" cy="3"/>
          </a:xfrm>
          <a:prstGeom xmlns:a="http://schemas.openxmlformats.org/drawingml/2006/main" prst="curvedDownArrow">
            <a:avLst/>
          </a:prstGeom>
          <a:solidFill xmlns:a="http://schemas.openxmlformats.org/drawingml/2006/main">
            <a:schemeClr val="bg1">
              <a:lumMod val="85000"/>
            </a:schemeClr>
          </a:solidFill>
          <a:ln xmlns:a="http://schemas.openxmlformats.org/drawingml/2006/main" w="3175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 sz="1200">
              <a:solidFill>
                <a:srgbClr val="C00000"/>
              </a:solidFill>
            </a:endParaRPr>
          </a:p>
        </cdr:txBody>
      </cdr:sp>
      <cdr:sp macro="" textlink="">
        <cdr:nvSpPr>
          <cdr:cNvPr id="31" name="TextBox 3"/>
          <cdr:cNvSpPr txBox="1"/>
        </cdr:nvSpPr>
        <cdr:spPr>
          <a:xfrm xmlns:a="http://schemas.openxmlformats.org/drawingml/2006/main" rot="21181811">
            <a:off x="7816353" y="4518946"/>
            <a:ext cx="612" cy="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3 %</a:t>
            </a:r>
            <a:endParaRPr lang="ru-RU" sz="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0.69365</cdr:x>
      <cdr:y>0.27836</cdr:y>
    </cdr:from>
    <cdr:to>
      <cdr:x>0.77271</cdr:x>
      <cdr:y>0.34018</cdr:y>
    </cdr:to>
    <cdr:grpSp>
      <cdr:nvGrpSpPr>
        <cdr:cNvPr id="32" name="Группа 31"/>
        <cdr:cNvGrpSpPr/>
      </cdr:nvGrpSpPr>
      <cdr:grpSpPr>
        <a:xfrm xmlns:a="http://schemas.openxmlformats.org/drawingml/2006/main" rot="20762589">
          <a:off x="6205695" y="1458853"/>
          <a:ext cx="707306" cy="323992"/>
          <a:chOff x="7816353" y="4518946"/>
          <a:chExt cx="612" cy="7"/>
        </a:xfrm>
      </cdr:grpSpPr>
      <cdr:sp macro="" textlink="">
        <cdr:nvSpPr>
          <cdr:cNvPr id="33" name="Выгнутая вверх стрелка 32"/>
          <cdr:cNvSpPr/>
        </cdr:nvSpPr>
        <cdr:spPr>
          <a:xfrm xmlns:a="http://schemas.openxmlformats.org/drawingml/2006/main" rot="20797284">
            <a:off x="7816375" y="4518950"/>
            <a:ext cx="545" cy="3"/>
          </a:xfrm>
          <a:prstGeom xmlns:a="http://schemas.openxmlformats.org/drawingml/2006/main" prst="curvedDownArrow">
            <a:avLst/>
          </a:prstGeom>
          <a:solidFill xmlns:a="http://schemas.openxmlformats.org/drawingml/2006/main">
            <a:schemeClr val="bg1">
              <a:lumMod val="85000"/>
            </a:schemeClr>
          </a:solidFill>
          <a:ln xmlns:a="http://schemas.openxmlformats.org/drawingml/2006/main" w="3175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 sz="1200">
              <a:solidFill>
                <a:srgbClr val="C00000"/>
              </a:solidFill>
            </a:endParaRPr>
          </a:p>
        </cdr:txBody>
      </cdr:sp>
      <cdr:sp macro="" textlink="">
        <cdr:nvSpPr>
          <cdr:cNvPr id="34" name="TextBox 3"/>
          <cdr:cNvSpPr txBox="1"/>
        </cdr:nvSpPr>
        <cdr:spPr>
          <a:xfrm xmlns:a="http://schemas.openxmlformats.org/drawingml/2006/main" rot="21181811">
            <a:off x="7816353" y="4518946"/>
            <a:ext cx="612" cy="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+ 59,1 %</a:t>
            </a:r>
            <a:endParaRPr lang="ru-RU" sz="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0.88717</cdr:x>
      <cdr:y>0.31977</cdr:y>
    </cdr:from>
    <cdr:to>
      <cdr:x>0.96765</cdr:x>
      <cdr:y>0.3802</cdr:y>
    </cdr:to>
    <cdr:grpSp>
      <cdr:nvGrpSpPr>
        <cdr:cNvPr id="47" name="Группа 46"/>
        <cdr:cNvGrpSpPr/>
      </cdr:nvGrpSpPr>
      <cdr:grpSpPr>
        <a:xfrm xmlns:a="http://schemas.openxmlformats.org/drawingml/2006/main" rot="20655940">
          <a:off x="7937010" y="1675878"/>
          <a:ext cx="720009" cy="316707"/>
          <a:chOff x="5432870" y="3415494"/>
          <a:chExt cx="288806" cy="90523"/>
        </a:xfrm>
      </cdr:grpSpPr>
      <cdr:sp macro="" textlink="">
        <cdr:nvSpPr>
          <cdr:cNvPr id="48" name="Выгнутая вверх стрелка 47"/>
          <cdr:cNvSpPr/>
        </cdr:nvSpPr>
        <cdr:spPr>
          <a:xfrm xmlns:a="http://schemas.openxmlformats.org/drawingml/2006/main" rot="20797284">
            <a:off x="5436565" y="3464860"/>
            <a:ext cx="248246" cy="41157"/>
          </a:xfrm>
          <a:prstGeom xmlns:a="http://schemas.openxmlformats.org/drawingml/2006/main" prst="curvedDownArrow">
            <a:avLst/>
          </a:prstGeom>
          <a:solidFill xmlns:a="http://schemas.openxmlformats.org/drawingml/2006/main">
            <a:schemeClr val="bg1">
              <a:lumMod val="85000"/>
            </a:schemeClr>
          </a:solidFill>
          <a:ln xmlns:a="http://schemas.openxmlformats.org/drawingml/2006/main" w="3175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 sz="1200">
              <a:solidFill>
                <a:srgbClr val="C00000"/>
              </a:solidFill>
            </a:endParaRPr>
          </a:p>
        </cdr:txBody>
      </cdr:sp>
      <cdr:sp macro="" textlink="">
        <cdr:nvSpPr>
          <cdr:cNvPr id="49" name="TextBox 15"/>
          <cdr:cNvSpPr txBox="1"/>
        </cdr:nvSpPr>
        <cdr:spPr>
          <a:xfrm xmlns:a="http://schemas.openxmlformats.org/drawingml/2006/main" rot="21181811">
            <a:off x="5432870" y="3415494"/>
            <a:ext cx="288806" cy="6157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6,7 %</a:t>
            </a:r>
            <a:endParaRPr lang="ru-RU" sz="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0.02708</cdr:x>
      <cdr:y>0.07967</cdr:y>
    </cdr:from>
    <cdr:to>
      <cdr:x>0.10977</cdr:x>
      <cdr:y>0.15913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235317" y="216024"/>
          <a:ext cx="718605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</a:t>
          </a:r>
          <a:r>
            <a:rPr lang="ru-RU" sz="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уб.</a:t>
          </a:r>
          <a:endParaRPr lang="ru-RU" sz="8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0.81308</cdr:x>
      <cdr:y>0.11585</cdr:y>
    </cdr:from>
    <cdr:to>
      <cdr:x>0.91024</cdr:x>
      <cdr:y>0.23624</cdr:y>
    </cdr:to>
    <cdr:grpSp>
      <cdr:nvGrpSpPr>
        <cdr:cNvPr id="3" name="Группа 2"/>
        <cdr:cNvGrpSpPr/>
      </cdr:nvGrpSpPr>
      <cdr:grpSpPr>
        <a:xfrm xmlns:a="http://schemas.openxmlformats.org/drawingml/2006/main" rot="21217116">
          <a:off x="7065946" y="314117"/>
          <a:ext cx="844354" cy="326427"/>
          <a:chOff x="2213310" y="1743724"/>
          <a:chExt cx="306424" cy="245910"/>
        </a:xfrm>
      </cdr:grpSpPr>
      <cdr:sp macro="" textlink="">
        <cdr:nvSpPr>
          <cdr:cNvPr id="4" name="Выгнутая вверх стрелка 3"/>
          <cdr:cNvSpPr/>
        </cdr:nvSpPr>
        <cdr:spPr>
          <a:xfrm xmlns:a="http://schemas.openxmlformats.org/drawingml/2006/main" rot="21156292">
            <a:off x="2213310" y="1934374"/>
            <a:ext cx="267280" cy="55260"/>
          </a:xfrm>
          <a:prstGeom xmlns:a="http://schemas.openxmlformats.org/drawingml/2006/main" prst="curvedDownArrow">
            <a:avLst/>
          </a:prstGeom>
          <a:solidFill xmlns:a="http://schemas.openxmlformats.org/drawingml/2006/main">
            <a:srgbClr val="002060"/>
          </a:solidFill>
          <a:ln xmlns:a="http://schemas.openxmlformats.org/drawingml/2006/main" w="3175">
            <a:solidFill>
              <a:srgbClr val="00206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 sz="1200">
              <a:solidFill>
                <a:schemeClr val="tx1"/>
              </a:solidFill>
            </a:endParaRPr>
          </a:p>
        </cdr:txBody>
      </cdr:sp>
      <cdr:sp macro="" textlink="">
        <cdr:nvSpPr>
          <cdr:cNvPr id="5" name="TextBox 15"/>
          <cdr:cNvSpPr txBox="1"/>
        </cdr:nvSpPr>
        <cdr:spPr>
          <a:xfrm xmlns:a="http://schemas.openxmlformats.org/drawingml/2006/main" rot="21181811">
            <a:off x="2236014" y="1743724"/>
            <a:ext cx="283720" cy="16229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+ 4,4%</a:t>
            </a:r>
            <a:endParaRPr lang="ru-RU" sz="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0.82509</cdr:x>
      <cdr:y>0.25449</cdr:y>
    </cdr:from>
    <cdr:to>
      <cdr:x>0.93896</cdr:x>
      <cdr:y>0.37299</cdr:y>
    </cdr:to>
    <cdr:grpSp>
      <cdr:nvGrpSpPr>
        <cdr:cNvPr id="6" name="Группа 5"/>
        <cdr:cNvGrpSpPr/>
      </cdr:nvGrpSpPr>
      <cdr:grpSpPr>
        <a:xfrm xmlns:a="http://schemas.openxmlformats.org/drawingml/2006/main">
          <a:off x="7170317" y="690027"/>
          <a:ext cx="989569" cy="321303"/>
          <a:chOff x="2408389" y="1884906"/>
          <a:chExt cx="238253" cy="126912"/>
        </a:xfrm>
      </cdr:grpSpPr>
      <cdr:sp macro="" textlink="">
        <cdr:nvSpPr>
          <cdr:cNvPr id="7" name="Выгнутая вверх стрелка 6"/>
          <cdr:cNvSpPr/>
        </cdr:nvSpPr>
        <cdr:spPr>
          <a:xfrm xmlns:a="http://schemas.openxmlformats.org/drawingml/2006/main" rot="20797284">
            <a:off x="2408389" y="1967658"/>
            <a:ext cx="158322" cy="44160"/>
          </a:xfrm>
          <a:prstGeom xmlns:a="http://schemas.openxmlformats.org/drawingml/2006/main" prst="curvedDownArrow">
            <a:avLst/>
          </a:prstGeom>
          <a:solidFill xmlns:a="http://schemas.openxmlformats.org/drawingml/2006/main">
            <a:schemeClr val="accent2">
              <a:lumMod val="50000"/>
            </a:schemeClr>
          </a:solidFill>
          <a:ln xmlns:a="http://schemas.openxmlformats.org/drawingml/2006/main" w="3175">
            <a:solidFill>
              <a:schemeClr val="accent2">
                <a:lumMod val="5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 sz="1200">
              <a:solidFill>
                <a:schemeClr val="tx1"/>
              </a:solidFill>
            </a:endParaRPr>
          </a:p>
        </cdr:txBody>
      </cdr:sp>
      <cdr:sp macro="" textlink="">
        <cdr:nvSpPr>
          <cdr:cNvPr id="8" name="TextBox 15"/>
          <cdr:cNvSpPr txBox="1"/>
        </cdr:nvSpPr>
        <cdr:spPr>
          <a:xfrm xmlns:a="http://schemas.openxmlformats.org/drawingml/2006/main" rot="21181811">
            <a:off x="2409677" y="1884906"/>
            <a:ext cx="236965" cy="85093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+ 4,4 %</a:t>
            </a:r>
            <a:endParaRPr lang="ru-RU" sz="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0.02974</cdr:x>
      <cdr:y>0.02849</cdr:y>
    </cdr:from>
    <cdr:to>
      <cdr:x>0.11243</cdr:x>
      <cdr:y>0.11091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259629" y="74469"/>
          <a:ext cx="721881" cy="2154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</a:t>
          </a:r>
          <a:r>
            <a:rPr lang="ru-RU" sz="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уб.</a:t>
          </a:r>
          <a:endParaRPr lang="ru-RU" sz="8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0.83005</cdr:x>
      <cdr:y>0.7629</cdr:y>
    </cdr:from>
    <cdr:to>
      <cdr:x>0.96357</cdr:x>
      <cdr:y>0.93807</cdr:y>
    </cdr:to>
    <cdr:pic>
      <cdr:nvPicPr>
        <cdr:cNvPr id="2" name="Graphic 6"/>
        <cdr:cNvPicPr/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/>
      </cdr:blipFill>
      <cdr:spPr>
        <a:xfrm xmlns:a="http://schemas.openxmlformats.org/drawingml/2006/main">
          <a:off x="7279040" y="2130785"/>
          <a:ext cx="1170900" cy="489261"/>
        </a:xfrm>
        <a:prstGeom xmlns:a="http://schemas.openxmlformats.org/drawingml/2006/main" prst="rect">
          <a:avLst/>
        </a:prstGeom>
        <a:ln xmlns:a="http://schemas.openxmlformats.org/drawingml/2006/main" w="0">
          <a:noFill/>
        </a:ln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0.64512</cdr:y>
    </cdr:from>
    <cdr:to>
      <cdr:x>0.10425</cdr:x>
      <cdr:y>0.7063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0" y="2278030"/>
          <a:ext cx="50861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Montserrat" panose="00000500000000000000" pitchFamily="2" charset="-52"/>
            </a:rPr>
            <a:t>чел.</a:t>
          </a:r>
        </a:p>
      </cdr:txBody>
    </cdr:sp>
  </cdr:relSizeAnchor>
  <cdr:relSizeAnchor xmlns:cdr="http://schemas.openxmlformats.org/drawingml/2006/chartDrawing">
    <cdr:from>
      <cdr:x>0.02231</cdr:x>
      <cdr:y>0.84904</cdr:y>
    </cdr:from>
    <cdr:to>
      <cdr:x>0.06075</cdr:x>
      <cdr:y>0.90244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08856" y="2998110"/>
          <a:ext cx="187540" cy="188565"/>
        </a:xfrm>
        <a:prstGeom xmlns:a="http://schemas.openxmlformats.org/drawingml/2006/main" prst="rect">
          <a:avLst/>
        </a:prstGeom>
        <a:solidFill xmlns:a="http://schemas.openxmlformats.org/drawingml/2006/main">
          <a:srgbClr val="254FE7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0.48567</cdr:x>
      <cdr:y>0.84904</cdr:y>
    </cdr:from>
    <cdr:to>
      <cdr:x>0.52331</cdr:x>
      <cdr:y>0.90314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369467" y="2998110"/>
          <a:ext cx="183637" cy="191037"/>
        </a:xfrm>
        <a:prstGeom xmlns:a="http://schemas.openxmlformats.org/drawingml/2006/main" prst="rect">
          <a:avLst/>
        </a:prstGeom>
        <a:solidFill xmlns:a="http://schemas.openxmlformats.org/drawingml/2006/main">
          <a:srgbClr val="B134D8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0.08107</cdr:x>
      <cdr:y>0.78786</cdr:y>
    </cdr:from>
    <cdr:to>
      <cdr:x>0.46482</cdr:x>
      <cdr:y>0.99305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380970" y="2802736"/>
          <a:ext cx="1803343" cy="729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производственный</a:t>
          </a:r>
          <a:r>
            <a:rPr lang="ru-RU" sz="1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травматизм с тяжелыми последствиями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0.53861</cdr:x>
      <cdr:y>0.80826</cdr:y>
    </cdr:from>
    <cdr:to>
      <cdr:x>0.99616</cdr:x>
      <cdr:y>1</cdr:y>
    </cdr:to>
    <cdr:sp macro="" textlink="">
      <cdr:nvSpPr>
        <cdr:cNvPr id="7" name="Поле 6"/>
        <cdr:cNvSpPr txBox="1"/>
      </cdr:nvSpPr>
      <cdr:spPr>
        <a:xfrm xmlns:a="http://schemas.openxmlformats.org/drawingml/2006/main">
          <a:off x="2531072" y="2875306"/>
          <a:ext cx="2150150" cy="682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производственный травматизм </a:t>
          </a:r>
          <a:endParaRPr lang="ru-RU" sz="1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 </a:t>
          </a:r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смертельным исходом</a:t>
          </a:r>
        </a:p>
      </cdr:txBody>
    </cdr:sp>
  </cdr:relSizeAnchor>
  <cdr:relSizeAnchor xmlns:cdr="http://schemas.openxmlformats.org/drawingml/2006/chartDrawing">
    <cdr:from>
      <cdr:x>0.50892</cdr:x>
      <cdr:y>0.91346</cdr:y>
    </cdr:from>
    <cdr:to>
      <cdr:x>0.64198</cdr:x>
      <cdr:y>1</cdr:y>
    </cdr:to>
    <cdr:sp macro="" textlink="">
      <cdr:nvSpPr>
        <cdr:cNvPr id="4" name="Поле 3"/>
        <cdr:cNvSpPr txBox="1"/>
      </cdr:nvSpPr>
      <cdr:spPr>
        <a:xfrm xmlns:a="http://schemas.openxmlformats.org/drawingml/2006/main" flipH="1">
          <a:off x="2827019" y="2171700"/>
          <a:ext cx="739141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0.60905</cdr:x>
      <cdr:y>0.80128</cdr:y>
    </cdr:from>
    <cdr:to>
      <cdr:x>0.64746</cdr:x>
      <cdr:y>0.89744</cdr:y>
    </cdr:to>
    <cdr:sp macro="" textlink="">
      <cdr:nvSpPr>
        <cdr:cNvPr id="9" name="Поле 8"/>
        <cdr:cNvSpPr txBox="1"/>
      </cdr:nvSpPr>
      <cdr:spPr>
        <a:xfrm xmlns:a="http://schemas.openxmlformats.org/drawingml/2006/main">
          <a:off x="3383280" y="1905000"/>
          <a:ext cx="21336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0.71573</cdr:x>
      <cdr:y>0.64512</cdr:y>
    </cdr:from>
    <cdr:to>
      <cdr:x>0.98887</cdr:x>
      <cdr:y>0.76747</cdr:y>
    </cdr:to>
    <cdr:sp macro="" textlink="">
      <cdr:nvSpPr>
        <cdr:cNvPr id="8" name="Поле 7"/>
        <cdr:cNvSpPr txBox="1"/>
      </cdr:nvSpPr>
      <cdr:spPr>
        <a:xfrm xmlns:a="http://schemas.openxmlformats.org/drawingml/2006/main">
          <a:off x="3491880" y="2278030"/>
          <a:ext cx="1332609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dirty="0">
              <a:latin typeface="Montserrat" panose="00000500000000000000" pitchFamily="2" charset="-52"/>
            </a:rPr>
            <a:t>Предварительные данные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0.63817</cdr:x>
      <cdr:y>0.79157</cdr:y>
    </cdr:from>
    <cdr:to>
      <cdr:x>1</cdr:x>
      <cdr:y>0.88046</cdr:y>
    </cdr:to>
    <cdr:sp macro="" textlink="">
      <cdr:nvSpPr>
        <cdr:cNvPr id="3" name="Поле 1"/>
        <cdr:cNvSpPr txBox="1"/>
      </cdr:nvSpPr>
      <cdr:spPr>
        <a:xfrm xmlns:a="http://schemas.openxmlformats.org/drawingml/2006/main">
          <a:off x="3731252" y="2943482"/>
          <a:ext cx="1805924" cy="330578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0.63817</cdr:x>
      <cdr:y>0.79157</cdr:y>
    </cdr:from>
    <cdr:to>
      <cdr:x>1</cdr:x>
      <cdr:y>0.88046</cdr:y>
    </cdr:to>
    <cdr:sp macro="" textlink="">
      <cdr:nvSpPr>
        <cdr:cNvPr id="4" name="Поле 1"/>
        <cdr:cNvSpPr txBox="1"/>
      </cdr:nvSpPr>
      <cdr:spPr>
        <a:xfrm xmlns:a="http://schemas.openxmlformats.org/drawingml/2006/main">
          <a:off x="3731252" y="2943482"/>
          <a:ext cx="1805924" cy="330578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0.63817</cdr:x>
      <cdr:y>0.87916</cdr:y>
    </cdr:from>
    <cdr:to>
      <cdr:x>1</cdr:x>
      <cdr:y>1</cdr:y>
    </cdr:to>
    <cdr:sp macro="" textlink="">
      <cdr:nvSpPr>
        <cdr:cNvPr id="6" name="Поле 1"/>
        <cdr:cNvSpPr txBox="1"/>
      </cdr:nvSpPr>
      <cdr:spPr>
        <a:xfrm xmlns:a="http://schemas.openxmlformats.org/drawingml/2006/main">
          <a:off x="3731252" y="2943482"/>
          <a:ext cx="1805924" cy="330578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0.65379</cdr:x>
      <cdr:y>0.92443</cdr:y>
    </cdr:from>
    <cdr:to>
      <cdr:x>0.92462</cdr:x>
      <cdr:y>1</cdr:y>
    </cdr:to>
    <cdr:sp macro="" textlink="">
      <cdr:nvSpPr>
        <cdr:cNvPr id="7" name="Поле 1"/>
        <cdr:cNvSpPr txBox="1"/>
      </cdr:nvSpPr>
      <cdr:spPr>
        <a:xfrm xmlns:a="http://schemas.openxmlformats.org/drawingml/2006/main">
          <a:off x="3263125" y="2905319"/>
          <a:ext cx="1351723" cy="206733"/>
        </a:xfrm>
        <a:prstGeom xmlns:a="http://schemas.openxmlformats.org/drawingml/2006/main" prst="rect">
          <a:avLst/>
        </a:prstGeom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1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E3FF7-B219-4FE1-A512-B844F582A228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1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1A4F7-6DB4-44C7-9A20-5962265EF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495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4283" cy="496570"/>
          </a:xfrm>
          <a:prstGeom prst="rect">
            <a:avLst/>
          </a:prstGeom>
        </p:spPr>
        <p:txBody>
          <a:bodyPr vert="horz" lIns="91712" tIns="45856" rIns="91712" bIns="458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9" y="2"/>
            <a:ext cx="2944283" cy="496570"/>
          </a:xfrm>
          <a:prstGeom prst="rect">
            <a:avLst/>
          </a:prstGeom>
        </p:spPr>
        <p:txBody>
          <a:bodyPr vert="horz" lIns="91712" tIns="45856" rIns="91712" bIns="45856" rtlCol="0"/>
          <a:lstStyle>
            <a:lvl1pPr algn="r">
              <a:defRPr sz="1200"/>
            </a:lvl1pPr>
          </a:lstStyle>
          <a:p>
            <a:fld id="{0EA3FC75-CC85-43F7-BA0E-26D136AEAE43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2" tIns="45856" rIns="91712" bIns="458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7420"/>
            <a:ext cx="5435600" cy="4469130"/>
          </a:xfrm>
          <a:prstGeom prst="rect">
            <a:avLst/>
          </a:prstGeom>
        </p:spPr>
        <p:txBody>
          <a:bodyPr vert="horz" lIns="91712" tIns="45856" rIns="91712" bIns="458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3108"/>
            <a:ext cx="2944283" cy="496570"/>
          </a:xfrm>
          <a:prstGeom prst="rect">
            <a:avLst/>
          </a:prstGeom>
        </p:spPr>
        <p:txBody>
          <a:bodyPr vert="horz" lIns="91712" tIns="45856" rIns="91712" bIns="458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9" y="9433108"/>
            <a:ext cx="2944283" cy="496570"/>
          </a:xfrm>
          <a:prstGeom prst="rect">
            <a:avLst/>
          </a:prstGeom>
        </p:spPr>
        <p:txBody>
          <a:bodyPr vert="horz" lIns="91712" tIns="45856" rIns="91712" bIns="45856" rtlCol="0" anchor="b"/>
          <a:lstStyle>
            <a:lvl1pPr algn="r">
              <a:defRPr sz="1200"/>
            </a:lvl1pPr>
          </a:lstStyle>
          <a:p>
            <a:fld id="{58539760-8173-4505-80EB-4EE7AFCB7B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13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004E4-21FB-451F-9F59-D3117CC3390D}" type="slidenum">
              <a:rPr lang="ru-RU"/>
              <a:pPr/>
              <a:t>1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C2D3-D547-4BD5-AD1E-9EA031F75E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2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39760-8173-4505-80EB-4EE7AFCB7B9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59657-47EB-45CF-A35C-35FFFCCCECFE}" type="slidenum">
              <a:rPr lang="ru-RU"/>
              <a:pPr/>
              <a:t>15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321" y="4717419"/>
            <a:ext cx="5437864" cy="446913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7AF48-2134-42B9-AB19-BBEF65AAAF31}" type="slidenum">
              <a:rPr lang="ru-RU"/>
              <a:pPr/>
              <a:t>20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7" y="4718577"/>
            <a:ext cx="5433693" cy="446745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B298-4C5C-4776-87BA-A754899D6BAE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EFAF6D5-0CDD-4B0D-BE36-43F58E6F4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5471-80CD-4200-980B-6F72AC1E0543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F6D5-0CDD-4B0D-BE36-43F58E6F4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0B3C-3ABE-4747-A56C-BB8D781BD76D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F6D5-0CDD-4B0D-BE36-43F58E6F4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A17-9797-4533-847F-125D331F5FB4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F6D5-0CDD-4B0D-BE36-43F58E6F4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BA5D-4BEE-47D4-B9F3-857D1371DF1F}" type="datetime1">
              <a:rPr lang="ru-RU" smtClean="0"/>
              <a:t>17.05.2023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F6D5-0CDD-4B0D-BE36-43F58E6F4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25D2-2039-4F62-B8C9-FF3067432ADE}" type="datetime1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F6D5-0CDD-4B0D-BE36-43F58E6F4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5D7A-8569-40AD-BD04-5CC2155E9ABF}" type="datetime1">
              <a:rPr lang="ru-RU" smtClean="0"/>
              <a:t>17.05.2023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F6D5-0CDD-4B0D-BE36-43F58E6F4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B4D2-18E4-49F7-8815-1E264AE6D818}" type="datetime1">
              <a:rPr lang="ru-RU" smtClean="0"/>
              <a:t>17.05.2023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F6D5-0CDD-4B0D-BE36-43F58E6F4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7C26-E543-4591-AE76-94FA4B352FC7}" type="datetime1">
              <a:rPr lang="ru-RU" smtClean="0"/>
              <a:t>17.05.2023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F6D5-0CDD-4B0D-BE36-43F58E6F4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070A-977E-4213-B309-D466D4F2EAA6}" type="datetime1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F6D5-0CDD-4B0D-BE36-43F58E6F4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469C-6178-4F42-9591-5C1FB9C89E38}" type="datetime1">
              <a:rPr lang="ru-RU" smtClean="0"/>
              <a:t>17.05.2023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F6D5-0CDD-4B0D-BE36-43F58E6F4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B43C2AC-07CA-4F1C-AAF6-9043F046BADD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E85FEA-A8E2-4D3B-BAA9-9652CD7D18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71812" y="1155516"/>
            <a:ext cx="79208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Verdana" pitchFamily="34" charset="0"/>
              </a:rPr>
              <a:t>О РЕАЛИЗАЦИИ СОГЛАШЕНИЯ </a:t>
            </a:r>
          </a:p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Verdana" pitchFamily="34" charset="0"/>
              </a:rPr>
              <a:t>ПО РЕГУЛИРОВАНИЮ СОЦИАЛЬНО-ТРУДОВЫХ И СВЯЗАННЫХ С НИМИ ЭКОНОМИЧЕСКИХ ОТНОШЕНИЙ МЕЖДУ ПРАВИТЕЛЬСТВОМ ИВАНОВСКОЙ ОБЛАСТИ, ОБЛАСТНЫМ ОБЪЕДИНЕНИЕМ ОРГАНИЗАЦИЙ ПРОФЕССИОНАЛЬНЫХ СОЮЗОВ, ОБЛАСТНЫМ ОБЪЕДИНЕНИЕМ РАБОТОДАТЕЛЕЙ НА 2019 - 2024 ГОДЫ И ВЫПОЛНЕНИИ РЕШЕНИЙ ОТК  </a:t>
            </a:r>
          </a:p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Verdana" pitchFamily="34" charset="0"/>
              </a:rPr>
              <a:t>ПО ИТОГАМ 2022 ГОДА</a:t>
            </a:r>
            <a:endParaRPr lang="ru-RU" sz="2200" b="1" i="1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8" name="Picture 4" descr="http://www.opiv.ru/upload/iblock/10f/Ivan_obl_APK_logo%20y%20hkbq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1366292" cy="1072941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91680" y="4941168"/>
            <a:ext cx="560925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ПРЕДСЕДАТЕЛЬ </a:t>
            </a:r>
            <a:r>
              <a:rPr lang="ru-RU" sz="1600" b="1" i="1" dirty="0">
                <a:solidFill>
                  <a:srgbClr val="0070C0"/>
                </a:solidFill>
                <a:latin typeface="Arial Black" pitchFamily="34" charset="0"/>
              </a:rPr>
              <a:t>КОМИТЕТА</a:t>
            </a:r>
            <a:r>
              <a:rPr lang="ru-RU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ИВАНОВСКОЙ ОБЛАСТИ ПО ТРУДУ, СОДЕЙСТВИЮ ЗАНЯТОСТИ НАСЕЛЕНИЯ </a:t>
            </a:r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И </a:t>
            </a:r>
            <a:r>
              <a:rPr lang="ru-RU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ТРУДОВОЙ </a:t>
            </a:r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МИГРАЦИИ</a:t>
            </a:r>
          </a:p>
          <a:p>
            <a:pPr algn="ctr"/>
            <a:endParaRPr lang="ru-RU" sz="1600" b="1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СОЛОВЬЕВ РОМАН АЛЕКСАНДРОВИЧ</a:t>
            </a:r>
            <a:endParaRPr lang="ru-RU" sz="2000" b="1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389821"/>
            <a:ext cx="2133600" cy="365125"/>
          </a:xfrm>
        </p:spPr>
        <p:txBody>
          <a:bodyPr/>
          <a:lstStyle/>
          <a:p>
            <a:fld id="{6EFAF6D5-0CDD-4B0D-BE36-43F58E6F4C9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492875"/>
            <a:ext cx="370384" cy="365125"/>
          </a:xfrm>
        </p:spPr>
        <p:txBody>
          <a:bodyPr/>
          <a:lstStyle/>
          <a:p>
            <a:fld id="{97519D81-0BF0-481A-A64F-C6E63600D17C}" type="slidenum">
              <a:rPr lang="ru-RU" smtClean="0"/>
              <a:t>10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58845" y="188640"/>
            <a:ext cx="8064896" cy="769441"/>
          </a:xfrm>
          <a:prstGeom prst="rect">
            <a:avLst/>
          </a:prstGeom>
          <a:solidFill>
            <a:schemeClr val="bg2">
              <a:lumMod val="90000"/>
              <a:alpha val="14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КВАЛИФИЦИРОВАННЫХ КАДРОВ</a:t>
            </a:r>
          </a:p>
          <a:p>
            <a:pPr algn="ctr"/>
            <a:endParaRPr lang="ru-RU" sz="1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845" y="1186971"/>
            <a:ext cx="3966517" cy="132343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Установлены контрольные цифры приема граждан на обучение в профессиональные организации на 2023 - 2024 учебный год -  </a:t>
            </a:r>
            <a:r>
              <a:rPr lang="ru-RU" sz="1600" b="1" dirty="0" smtClean="0">
                <a:solidFill>
                  <a:srgbClr val="C00000"/>
                </a:solidFill>
              </a:rPr>
              <a:t>3318 мест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7290" y="1187084"/>
            <a:ext cx="3801174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Сформирован </a:t>
            </a:r>
            <a:r>
              <a:rPr lang="ru-RU" sz="1600" b="1" dirty="0" smtClean="0">
                <a:solidFill>
                  <a:srgbClr val="C00000"/>
                </a:solidFill>
              </a:rPr>
              <a:t>образовательно-производственный центр (кластер)</a:t>
            </a:r>
            <a:r>
              <a:rPr lang="ru-RU" sz="1600" b="1" dirty="0" smtClean="0">
                <a:solidFill>
                  <a:srgbClr val="002060"/>
                </a:solidFill>
              </a:rPr>
              <a:t> легкой промышленности Ивановской области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104" y="2826470"/>
            <a:ext cx="3973338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Обучение по экспериментальным программам </a:t>
            </a:r>
            <a:r>
              <a:rPr lang="ru-RU" sz="1600" b="1" dirty="0" smtClean="0">
                <a:solidFill>
                  <a:srgbClr val="002060"/>
                </a:solidFill>
              </a:rPr>
              <a:t>(специальности: оператор швейного оборудования, конструирование, портной) </a:t>
            </a:r>
            <a:r>
              <a:rPr lang="ru-RU" sz="1600" b="1" dirty="0" smtClean="0">
                <a:solidFill>
                  <a:srgbClr val="C00000"/>
                </a:solidFill>
              </a:rPr>
              <a:t>более 335 студентов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8842" y="4550282"/>
            <a:ext cx="2515286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9999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Открылись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4 мастерские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 профилям «Цифровой модельер» и «Технология моды»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6" name="Picture 4" descr="http://static.wixstatic.com/media/a27d24_311ca8a7c26449c8a076031ce4cb02a6~mv2.png/v1/fit/w_1000%2Ch_1000%2Cal_c%2Cq_80/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05927"/>
            <a:ext cx="3619693" cy="157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04" y="4504699"/>
            <a:ext cx="2422865" cy="161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t="45325" r="9191" b="-1"/>
          <a:stretch/>
        </p:blipFill>
        <p:spPr bwMode="auto">
          <a:xfrm>
            <a:off x="5945870" y="4495421"/>
            <a:ext cx="2513371" cy="172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0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5574" y="5177313"/>
            <a:ext cx="384256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203 конкурсанта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 34 компетенциям</a:t>
            </a:r>
          </a:p>
        </p:txBody>
      </p:sp>
      <p:pic>
        <p:nvPicPr>
          <p:cNvPr id="7" name="Picture 2" descr="http://worldskills.ru/wp-content/uploads/2015/02/Logo_WS_Russia_white_on_red.png"/>
          <p:cNvPicPr>
            <a:picLocks noChangeAspect="1" noChangeArrowheads="1"/>
          </p:cNvPicPr>
          <p:nvPr/>
        </p:nvPicPr>
        <p:blipFill>
          <a:blip r:embed="rId2" cstate="print">
            <a:lum bright="23000"/>
          </a:blip>
          <a:srcRect/>
          <a:stretch>
            <a:fillRect/>
          </a:stretch>
        </p:blipFill>
        <p:spPr bwMode="auto">
          <a:xfrm>
            <a:off x="344300" y="4411028"/>
            <a:ext cx="1152128" cy="1015314"/>
          </a:xfrm>
          <a:prstGeom prst="rect">
            <a:avLst/>
          </a:prstGeom>
          <a:noFill/>
        </p:spPr>
      </p:pic>
      <p:pic>
        <p:nvPicPr>
          <p:cNvPr id="8" name="Picture 4" descr="http://hitech.worldskills.ru/wp-content/uploads/2015/04/mechatron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526311"/>
            <a:ext cx="1231365" cy="192471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788024" y="4290957"/>
            <a:ext cx="3168352" cy="23042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Региональный чемпионат </a:t>
            </a:r>
            <a:r>
              <a:rPr lang="ru-RU" sz="1600" b="1" dirty="0" smtClean="0">
                <a:latin typeface="Arial Black" pitchFamily="34" charset="0"/>
              </a:rPr>
              <a:t>«Молодые профессионалы»</a:t>
            </a:r>
          </a:p>
          <a:p>
            <a:pPr algn="ctr"/>
            <a:r>
              <a:rPr lang="ru-RU" sz="1600" b="1" dirty="0" smtClean="0">
                <a:latin typeface="Arial Black" pitchFamily="34" charset="0"/>
              </a:rPr>
              <a:t>2022 г.</a:t>
            </a:r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11" name="Picture 32" descr="http://t3.gstatic.com/images?q=tbn:ANd9GcRljEj0Z5Ys27S4EBLUunC4-nm8SUOfVssEe9mQstpK3f-eVockd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38191" y="5155927"/>
            <a:ext cx="679896" cy="66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58845" y="188640"/>
            <a:ext cx="8064896" cy="769441"/>
          </a:xfrm>
          <a:prstGeom prst="rect">
            <a:avLst/>
          </a:prstGeom>
          <a:solidFill>
            <a:schemeClr val="bg2">
              <a:lumMod val="90000"/>
              <a:alpha val="14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КВАЛИФИЦИРОВАННЫХ КАДРОВ</a:t>
            </a:r>
          </a:p>
          <a:p>
            <a:pPr algn="ctr"/>
            <a:endParaRPr lang="ru-RU" sz="1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2921" y="3583071"/>
            <a:ext cx="6696743" cy="707886"/>
          </a:xfrm>
          <a:prstGeom prst="rect">
            <a:avLst/>
          </a:prstGeom>
          <a:solidFill>
            <a:schemeClr val="bg2">
              <a:lumMod val="90000"/>
              <a:alpha val="1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ПОВЫШЕНИЕ ПРЕСТИЖА РАБОЧИХ ПРОФЕССИЙ СРЕДИ МОЛОДЕЖИ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0547" y="1136747"/>
            <a:ext cx="3842565" cy="2244825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20364" y="1243496"/>
            <a:ext cx="3422929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 модернизацию материально-технической базы </a:t>
            </a:r>
            <a:r>
              <a:rPr lang="ru-RU" b="1" dirty="0" smtClean="0">
                <a:solidFill>
                  <a:srgbClr val="002060"/>
                </a:solidFill>
              </a:rPr>
              <a:t>профессиональных образовательных организаций  в 2022 году  направлено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205 млн. рублей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10882" y="1136747"/>
            <a:ext cx="3712859" cy="2244825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67273" y="1371127"/>
            <a:ext cx="327997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профориентационной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работе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 обучающимися образовательных организаций приняли участие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240 школ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80258" y="6492875"/>
            <a:ext cx="2133600" cy="365125"/>
          </a:xfrm>
        </p:spPr>
        <p:txBody>
          <a:bodyPr/>
          <a:lstStyle/>
          <a:p>
            <a:fld id="{6EFAF6D5-0CDD-4B0D-BE36-43F58E6F4C9A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5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utoShape 21"/>
          <p:cNvSpPr>
            <a:spLocks noChangeArrowheads="1"/>
          </p:cNvSpPr>
          <p:nvPr/>
        </p:nvSpPr>
        <p:spPr bwMode="gray">
          <a:xfrm rot="16200000">
            <a:off x="3040239" y="666030"/>
            <a:ext cx="3095694" cy="9144000"/>
          </a:xfrm>
          <a:prstGeom prst="homePlate">
            <a:avLst>
              <a:gd name="adj" fmla="val 36167"/>
            </a:avLst>
          </a:prstGeom>
          <a:gradFill rotWithShape="1">
            <a:gsLst>
              <a:gs pos="0">
                <a:srgbClr val="6699FF">
                  <a:lumMod val="100000"/>
                  <a:alpha val="75000"/>
                </a:srgbClr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4716016" y="1420422"/>
            <a:ext cx="3456384" cy="1080120"/>
          </a:xfrm>
          <a:prstGeom prst="rect">
            <a:avLst/>
          </a:prstGeom>
          <a:solidFill>
            <a:srgbClr val="66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4" name="AutoShape 2"/>
          <p:cNvSpPr>
            <a:spLocks noChangeArrowheads="1"/>
          </p:cNvSpPr>
          <p:nvPr/>
        </p:nvSpPr>
        <p:spPr bwMode="auto">
          <a:xfrm rot="16200000" flipH="1">
            <a:off x="1666179" y="2071675"/>
            <a:ext cx="809511" cy="1944216"/>
          </a:xfrm>
          <a:prstGeom prst="rightArrow">
            <a:avLst>
              <a:gd name="adj1" fmla="val 50000"/>
              <a:gd name="adj2" fmla="val 24056"/>
            </a:avLst>
          </a:prstGeom>
          <a:gradFill rotWithShape="1">
            <a:gsLst>
              <a:gs pos="0">
                <a:schemeClr val="bg1"/>
              </a:gs>
              <a:gs pos="100000">
                <a:srgbClr val="9999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7732352" y="3043782"/>
            <a:ext cx="1088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595959"/>
                </a:solidFill>
                <a:latin typeface="Arial Black" pitchFamily="34" charset="0"/>
              </a:rPr>
              <a:t>  </a:t>
            </a:r>
            <a:endParaRPr lang="ru-RU" sz="2000" b="1" dirty="0" smtClean="0">
              <a:latin typeface="Arial Black" pitchFamily="34" charset="0"/>
            </a:endParaRPr>
          </a:p>
        </p:txBody>
      </p:sp>
      <p:sp>
        <p:nvSpPr>
          <p:cNvPr id="123" name="Text Box 5"/>
          <p:cNvSpPr txBox="1">
            <a:spLocks noChangeArrowheads="1"/>
          </p:cNvSpPr>
          <p:nvPr/>
        </p:nvSpPr>
        <p:spPr bwMode="auto">
          <a:xfrm>
            <a:off x="4716016" y="1491122"/>
            <a:ext cx="345638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ДИНАМИКА ПРОШЕДШИХ ОБУЧЕНИЕ 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ПО ОХРАНЕ ТРУДА РУКОВОДИТЕЛЕЙ И СПЕЦИАЛИСТОВ В АККРЕДИТОВАННЫХ ОРГАНИЗАЦИЯХ ИВАНОВСКОЙ ОБЛАСТИ, ЧЕЛ.</a:t>
            </a:r>
            <a:endParaRPr lang="ru-RU" sz="11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295761" y="1360318"/>
            <a:ext cx="3672408" cy="1200329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ПОДПРОГРАММА «УЛУЧШЕНИЕ УСЛОВИЙ И ОХРАНЫ ТРУДА В ИВАНОВСКОЙ ОБЛАСТИ»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899590" y="2619488"/>
            <a:ext cx="23762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800000"/>
                </a:solidFill>
                <a:latin typeface="Arial Black" pitchFamily="34" charset="0"/>
              </a:rPr>
              <a:t>200</a:t>
            </a: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</a:rPr>
              <a:t> млн. рублей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411298" y="4961475"/>
            <a:ext cx="2448271" cy="99528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2" name="Text Box 33"/>
          <p:cNvSpPr txBox="1">
            <a:spLocks noChangeArrowheads="1"/>
          </p:cNvSpPr>
          <p:nvPr/>
        </p:nvSpPr>
        <p:spPr bwMode="auto">
          <a:xfrm>
            <a:off x="361945" y="5048813"/>
            <a:ext cx="25521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ПРОШЛИ ОБУЧЕНИЕ </a:t>
            </a:r>
          </a:p>
          <a:p>
            <a:pPr algn="ctr">
              <a:spcBef>
                <a:spcPct val="50000"/>
              </a:spcBef>
            </a:pP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ПО  ВОПРОСАМ ОХРАНЫ</a:t>
            </a:r>
          </a:p>
          <a:p>
            <a:pPr algn="ctr">
              <a:spcBef>
                <a:spcPct val="50000"/>
              </a:spcBef>
            </a:pP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 ТРУДА </a:t>
            </a:r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3" name="Text Box 14"/>
          <p:cNvSpPr txBox="1">
            <a:spLocks noChangeArrowheads="1"/>
          </p:cNvSpPr>
          <p:nvPr/>
        </p:nvSpPr>
        <p:spPr bwMode="auto">
          <a:xfrm>
            <a:off x="2779636" y="5228261"/>
            <a:ext cx="15121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22728 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чел.</a:t>
            </a:r>
          </a:p>
        </p:txBody>
      </p:sp>
      <p:graphicFrame>
        <p:nvGraphicFramePr>
          <p:cNvPr id="65" name="Диаграмма 64"/>
          <p:cNvGraphicFramePr/>
          <p:nvPr>
            <p:extLst>
              <p:ext uri="{D42A27DB-BD31-4B8C-83A1-F6EECF244321}">
                <p14:modId xmlns:p14="http://schemas.microsoft.com/office/powerpoint/2010/main" val="1273799395"/>
              </p:ext>
            </p:extLst>
          </p:nvPr>
        </p:nvGraphicFramePr>
        <p:xfrm>
          <a:off x="4315853" y="2971508"/>
          <a:ext cx="4473426" cy="28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23108" y="188640"/>
            <a:ext cx="8497363" cy="1138773"/>
          </a:xfrm>
          <a:prstGeom prst="rect">
            <a:avLst/>
          </a:prstGeom>
          <a:solidFill>
            <a:schemeClr val="bg2">
              <a:lumMod val="90000"/>
              <a:alpha val="14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УЛУЧШЕНИЮ УСЛОВИЙ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ОХРАНЫ ТРУДА</a:t>
            </a:r>
          </a:p>
          <a:p>
            <a:pPr algn="ctr"/>
            <a:endParaRPr lang="ru-RU" sz="1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62319" y="6420752"/>
            <a:ext cx="370384" cy="365125"/>
          </a:xfrm>
        </p:spPr>
        <p:txBody>
          <a:bodyPr/>
          <a:lstStyle/>
          <a:p>
            <a:fld id="{97519D81-0BF0-481A-A64F-C6E63600D17C}" type="slidenum">
              <a:rPr lang="ru-RU" smtClean="0"/>
              <a:t>12</a:t>
            </a:fld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38691" y="3620890"/>
            <a:ext cx="2408149" cy="1008111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382500" y="3847946"/>
            <a:ext cx="250586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СПЕЦИАЛЬНАЯ ОЦЕНКА </a:t>
            </a:r>
          </a:p>
          <a:p>
            <a:pPr algn="ctr">
              <a:spcBef>
                <a:spcPct val="50000"/>
              </a:spcBef>
            </a:pP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УСЛОВИЙ ТРУДА </a:t>
            </a:r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9" name="Text Box 14"/>
          <p:cNvSpPr txBox="1">
            <a:spLocks noChangeArrowheads="1"/>
          </p:cNvSpPr>
          <p:nvPr/>
        </p:nvSpPr>
        <p:spPr bwMode="auto">
          <a:xfrm>
            <a:off x="2779636" y="3674022"/>
            <a:ext cx="15841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34344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рабочих мест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(более 92% от общего числа)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857" y="1416890"/>
            <a:ext cx="4463143" cy="927718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sz="1400" b="1" spc="-1" dirty="0">
                <a:solidFill>
                  <a:srgbClr val="002060"/>
                </a:solidFill>
              </a:rPr>
              <a:t>ДИНАМИКА ПРОИЗВОДСТВЕННОГО ТРАВМАТИЗМА С ТЯЖЕЛЫМИ ПОСЛЕДСТВИЯМИ И СМЕРТЕЛЬНЫМ ИСХОДОМ В ИВАНОВСКОЙ ОБЛАСТИ, ЧЕЛ.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27553895"/>
              </p:ext>
            </p:extLst>
          </p:nvPr>
        </p:nvGraphicFramePr>
        <p:xfrm>
          <a:off x="179512" y="2344608"/>
          <a:ext cx="4699267" cy="3557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44008" y="1370848"/>
            <a:ext cx="4572000" cy="1165154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pPr algn="ctr"/>
            <a:r>
              <a:rPr lang="ru-RU" sz="1400" b="1" spc="-1" dirty="0">
                <a:solidFill>
                  <a:srgbClr val="002060"/>
                </a:solidFill>
              </a:rPr>
              <a:t>ДИНАМИКА УРОВНЯ ЧИСЛЕННОСТИ ПОСТРАДАВШИХ В РЕЗУЛЬТАТЕ НЕСЧАСТНЫХ СЛУЧАЕВ НА ПРОИЗВОДСТВЕ С УТРАТОЙ ТРУДОСПОСОБНОСТИ </a:t>
            </a:r>
          </a:p>
          <a:p>
            <a:pPr algn="ctr"/>
            <a:r>
              <a:rPr lang="ru-RU" sz="1400" b="1" spc="-1" dirty="0">
                <a:solidFill>
                  <a:srgbClr val="002060"/>
                </a:solidFill>
              </a:rPr>
              <a:t>НА 1 РАБОЧИЙ ДЕНЬ И БОЛЕЕ, (ЧЕЛ.)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73646923"/>
              </p:ext>
            </p:extLst>
          </p:nvPr>
        </p:nvGraphicFramePr>
        <p:xfrm>
          <a:off x="4845919" y="2344608"/>
          <a:ext cx="4168177" cy="347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856" y="188640"/>
            <a:ext cx="8783623" cy="1138773"/>
          </a:xfrm>
          <a:prstGeom prst="rect">
            <a:avLst/>
          </a:prstGeom>
          <a:solidFill>
            <a:schemeClr val="bg2">
              <a:lumMod val="90000"/>
              <a:alpha val="14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УЛУЧШЕНИЮ УСЛОВИЙ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ОХРАНЫ ТРУДА</a:t>
            </a:r>
          </a:p>
          <a:p>
            <a:pPr algn="ctr"/>
            <a:endParaRPr lang="ru-RU" sz="1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0008" y="6381328"/>
            <a:ext cx="2133600" cy="365125"/>
          </a:xfrm>
        </p:spPr>
        <p:txBody>
          <a:bodyPr/>
          <a:lstStyle/>
          <a:p>
            <a:fld id="{6EFAF6D5-0CDD-4B0D-BE36-43F58E6F4C9A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41885" y="2992243"/>
            <a:ext cx="3108782" cy="341355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2B2B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6441" y="2115064"/>
            <a:ext cx="4709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КОМПЛЕКС МЕР,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НАПРАВЛЕННЫХ НА УВЕЛИЧЕНИЕ РОЖДАЕМОСТИ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936" y="3724625"/>
            <a:ext cx="4499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4322</a:t>
            </a:r>
            <a:r>
              <a:rPr lang="ru-RU" sz="12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семьи получили выплаты при рождении третьего и последующих детей</a:t>
            </a:r>
            <a:endParaRPr lang="ru-RU" sz="1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885" y="3190915"/>
            <a:ext cx="30843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9,3 тыс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. человек </a:t>
            </a:r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из </a:t>
            </a:r>
            <a:r>
              <a:rPr lang="ru-RU" sz="1400" dirty="0">
                <a:solidFill>
                  <a:srgbClr val="002060"/>
                </a:solidFill>
              </a:rPr>
              <a:t>малоимущих семей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 </a:t>
            </a:r>
            <a:r>
              <a:rPr lang="ru-RU" sz="1400" dirty="0">
                <a:solidFill>
                  <a:srgbClr val="002060"/>
                </a:solidFill>
              </a:rPr>
              <a:t>малоимущих одиноко </a:t>
            </a:r>
            <a:r>
              <a:rPr lang="ru-RU" sz="1400" dirty="0" smtClean="0">
                <a:solidFill>
                  <a:srgbClr val="002060"/>
                </a:solidFill>
              </a:rPr>
              <a:t>проживающих </a:t>
            </a:r>
            <a:r>
              <a:rPr lang="ru-RU" sz="1400" dirty="0">
                <a:solidFill>
                  <a:srgbClr val="002060"/>
                </a:solidFill>
              </a:rPr>
              <a:t>граждан получили государственную социальную </a:t>
            </a:r>
            <a:r>
              <a:rPr lang="ru-RU" sz="1400" dirty="0" smtClean="0">
                <a:solidFill>
                  <a:srgbClr val="002060"/>
                </a:solidFill>
              </a:rPr>
              <a:t>помощь</a:t>
            </a: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26,5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тыс. гражданам </a:t>
            </a:r>
            <a:r>
              <a:rPr lang="ru-RU" sz="1400" dirty="0">
                <a:solidFill>
                  <a:srgbClr val="002060"/>
                </a:solidFill>
              </a:rPr>
              <a:t>оказаны социальные услуги в организациях социального </a:t>
            </a:r>
            <a:r>
              <a:rPr lang="ru-RU" sz="1400" dirty="0" smtClean="0">
                <a:solidFill>
                  <a:srgbClr val="002060"/>
                </a:solidFill>
              </a:rPr>
              <a:t>обслуживания</a:t>
            </a:r>
          </a:p>
          <a:p>
            <a:endParaRPr lang="ru-RU" sz="800" dirty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1,4 тыс. человек </a:t>
            </a:r>
            <a:r>
              <a:rPr lang="ru-RU" sz="1400" dirty="0" smtClean="0">
                <a:solidFill>
                  <a:srgbClr val="002060"/>
                </a:solidFill>
              </a:rPr>
              <a:t>заключили социальные контракты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46845" y="4340308"/>
            <a:ext cx="4499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877 </a:t>
            </a:r>
            <a:r>
              <a:rPr lang="ru-RU" sz="1400" b="1" dirty="0">
                <a:solidFill>
                  <a:srgbClr val="002060"/>
                </a:solidFill>
                <a:latin typeface="Arial Black" pitchFamily="34" charset="0"/>
              </a:rPr>
              <a:t>семьям предоставлены ежемесячной выплаты по уходу за первым ребенком до достижения им возраста 1,5 лет</a:t>
            </a:r>
          </a:p>
        </p:txBody>
      </p:sp>
      <p:pic>
        <p:nvPicPr>
          <p:cNvPr id="2052" name="Picture 4" descr="http://tp.vn.court.gov.ua/userfiles/Inval%281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5" y="1628800"/>
            <a:ext cx="3084302" cy="11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klubkom.net/static/photo/b/2/3/8/p-051e17f5e298ae.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66" y="812734"/>
            <a:ext cx="2163873" cy="12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146441" y="5848412"/>
            <a:ext cx="457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54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 Black" pitchFamily="34" charset="0"/>
              </a:rPr>
              <a:t>семьи 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 Black" pitchFamily="34" charset="0"/>
              </a:rPr>
              <a:t>получили 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единовременные </a:t>
            </a:r>
            <a:r>
              <a:rPr lang="ru-RU" sz="1400" b="1" dirty="0">
                <a:solidFill>
                  <a:srgbClr val="002060"/>
                </a:solidFill>
                <a:latin typeface="Arial Black" pitchFamily="34" charset="0"/>
              </a:rPr>
              <a:t>выплаты на улучшение жилищных условий (по 123,9 тыс. руб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.)</a:t>
            </a:r>
            <a:endParaRPr lang="ru-RU" sz="1400" b="1" dirty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1400" b="1" dirty="0" smtClean="0">
              <a:solidFill>
                <a:srgbClr val="993366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2967335"/>
            <a:ext cx="50935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9253 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семьям </a:t>
            </a:r>
            <a:r>
              <a:rPr lang="ru-RU" sz="1400" b="1" dirty="0">
                <a:solidFill>
                  <a:srgbClr val="002060"/>
                </a:solidFill>
                <a:latin typeface="Arial Black" pitchFamily="34" charset="0"/>
              </a:rPr>
              <a:t>предоставлены ежемесячные выплаты в связи с рождением (усыновлением) первого ребенка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036632" y="5078972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65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 семьям выплачен региональный студенческий (материнский) капитал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(по 150 тыс. руб.)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845" y="116632"/>
            <a:ext cx="8064896" cy="615553"/>
          </a:xfrm>
          <a:prstGeom prst="rect">
            <a:avLst/>
          </a:prstGeom>
          <a:solidFill>
            <a:schemeClr val="bg2">
              <a:lumMod val="90000"/>
              <a:alpha val="14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СОЦИАЛЬНОЙ ЗАЩИТЫ НАСЕЛЕНИЯ </a:t>
            </a:r>
            <a:endParaRPr lang="ru-RU" sz="1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879" y="786758"/>
            <a:ext cx="2808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9,8 млрд. </a:t>
            </a:r>
            <a:r>
              <a:rPr lang="ru-RU" b="1" dirty="0" smtClean="0">
                <a:solidFill>
                  <a:srgbClr val="0070C0"/>
                </a:solidFill>
              </a:rPr>
              <a:t>рублей,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286,5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тыс. </a:t>
            </a:r>
            <a:r>
              <a:rPr lang="ru-RU" b="1" dirty="0" smtClean="0">
                <a:solidFill>
                  <a:srgbClr val="0070C0"/>
                </a:solidFill>
              </a:rPr>
              <a:t>человек 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6388382"/>
            <a:ext cx="2133600" cy="365125"/>
          </a:xfrm>
        </p:spPr>
        <p:txBody>
          <a:bodyPr/>
          <a:lstStyle/>
          <a:p>
            <a:fld id="{6EFAF6D5-0CDD-4B0D-BE36-43F58E6F4C9A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1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orbita96.ru/upload/medialibrary/747/7476c08522b813bb4750453a37e64b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656" y="1268760"/>
            <a:ext cx="2661948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class-kanikuli.ru/public/uploads/GetMedia.jpg"/>
          <p:cNvPicPr>
            <a:picLocks noChangeAspect="1" noChangeArrowheads="1"/>
          </p:cNvPicPr>
          <p:nvPr/>
        </p:nvPicPr>
        <p:blipFill>
          <a:blip r:embed="rId4" cstate="print"/>
          <a:srcRect t="13937"/>
          <a:stretch>
            <a:fillRect/>
          </a:stretch>
        </p:blipFill>
        <p:spPr bwMode="auto">
          <a:xfrm>
            <a:off x="223480" y="3140968"/>
            <a:ext cx="4305130" cy="2753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58845" y="1196752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44,6 тыс. </a:t>
            </a:r>
            <a:r>
              <a:rPr lang="ru-RU" b="1" dirty="0">
                <a:solidFill>
                  <a:srgbClr val="C00000"/>
                </a:solidFill>
              </a:rPr>
              <a:t>детей </a:t>
            </a:r>
            <a:r>
              <a:rPr lang="ru-RU" b="1" dirty="0">
                <a:solidFill>
                  <a:srgbClr val="002060"/>
                </a:solidFill>
              </a:rPr>
              <a:t>охвачены организованными формами отдыха и </a:t>
            </a:r>
            <a:r>
              <a:rPr lang="ru-RU" b="1" dirty="0" smtClean="0">
                <a:solidFill>
                  <a:srgbClr val="002060"/>
                </a:solidFill>
              </a:rPr>
              <a:t>оздоровления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из них </a:t>
            </a:r>
            <a:r>
              <a:rPr lang="ru-RU" b="1" dirty="0" smtClean="0">
                <a:solidFill>
                  <a:srgbClr val="C00000"/>
                </a:solidFill>
              </a:rPr>
              <a:t>15,9 тыс. </a:t>
            </a:r>
            <a:r>
              <a:rPr lang="ru-RU" dirty="0" smtClean="0">
                <a:solidFill>
                  <a:srgbClr val="002060"/>
                </a:solidFill>
              </a:rPr>
              <a:t>детей - находящихся в трудной жизненной ситуации: </a:t>
            </a:r>
          </a:p>
          <a:p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58845" y="188640"/>
            <a:ext cx="8365462" cy="769441"/>
          </a:xfrm>
          <a:prstGeom prst="rect">
            <a:avLst/>
          </a:prstGeom>
          <a:solidFill>
            <a:schemeClr val="bg2">
              <a:lumMod val="90000"/>
              <a:alpha val="14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ЛЕТНЯЯ ДЕТСКАЯ ОЗДОРОВИТЕЛЬНАЯ КАМПАНИЯ</a:t>
            </a:r>
          </a:p>
          <a:p>
            <a:pPr algn="ctr"/>
            <a:endParaRPr lang="ru-RU" sz="1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563646" y="3717031"/>
            <a:ext cx="4400842" cy="237626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26896" y="4000793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Финансирование: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313 млн. рублей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в том числе: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областной бюджет – 291,7 млн. рублей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бюджет </a:t>
            </a:r>
            <a:r>
              <a:rPr lang="ru-RU" b="1" dirty="0" smtClean="0">
                <a:solidFill>
                  <a:srgbClr val="002060"/>
                </a:solidFill>
              </a:rPr>
              <a:t>муниципальных</a:t>
            </a:r>
            <a:r>
              <a:rPr lang="ru-RU" dirty="0" smtClean="0">
                <a:solidFill>
                  <a:srgbClr val="002060"/>
                </a:solidFill>
              </a:rPr>
              <a:t> образований – </a:t>
            </a:r>
            <a:r>
              <a:rPr lang="ru-RU" b="1" dirty="0" smtClean="0">
                <a:solidFill>
                  <a:srgbClr val="002060"/>
                </a:solidFill>
              </a:rPr>
              <a:t>21,3 млн. рублей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133600" cy="365125"/>
          </a:xfrm>
        </p:spPr>
        <p:txBody>
          <a:bodyPr/>
          <a:lstStyle/>
          <a:p>
            <a:fld id="{6EFAF6D5-0CDD-4B0D-BE36-43F58E6F4C9A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9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8856" y="132010"/>
            <a:ext cx="8783623" cy="769441"/>
          </a:xfrm>
          <a:prstGeom prst="rect">
            <a:avLst/>
          </a:prstGeom>
          <a:solidFill>
            <a:schemeClr val="bg2">
              <a:lumMod val="90000"/>
              <a:alpha val="14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РЕГИОНАЛЬНАЯ СИСТЕМА ОБРАЗОВАНИЯ</a:t>
            </a:r>
          </a:p>
          <a:p>
            <a:pPr algn="ctr"/>
            <a:endParaRPr lang="ru-RU" sz="1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511" y="922932"/>
            <a:ext cx="785824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Объем консолидированного бюджета 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более 18,5 млрд. </a:t>
            </a:r>
            <a:r>
              <a:rPr lang="ru-RU" b="1" dirty="0" smtClean="0">
                <a:solidFill>
                  <a:srgbClr val="002060"/>
                </a:solidFill>
              </a:rPr>
              <a:t>рублей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1015" y="1484784"/>
            <a:ext cx="3012831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ОБЕСПЕЧЕНА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100% доступность </a:t>
            </a:r>
            <a:r>
              <a:rPr lang="ru-RU" sz="1600" b="1" dirty="0" smtClean="0">
                <a:solidFill>
                  <a:srgbClr val="002060"/>
                </a:solidFill>
              </a:rPr>
              <a:t>дошкольного образования.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СОЗДАНО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537 дополнительных мест </a:t>
            </a:r>
            <a:r>
              <a:rPr lang="ru-RU" sz="1600" b="1" dirty="0" smtClean="0">
                <a:solidFill>
                  <a:srgbClr val="002060"/>
                </a:solidFill>
              </a:rPr>
              <a:t>в детских садах.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3846" y="1459745"/>
            <a:ext cx="5760641" cy="51706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 ПО ОБЕСПЕЧЕНИЮ СОВРЕМЕННЫХ УСЛОВИЙ ОБУЧЕНИЯ: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100 </a:t>
            </a:r>
            <a:r>
              <a:rPr lang="ru-RU" b="1" dirty="0">
                <a:solidFill>
                  <a:srgbClr val="C00000"/>
                </a:solidFill>
              </a:rPr>
              <a:t>% школ </a:t>
            </a:r>
            <a:r>
              <a:rPr lang="ru-RU" sz="1600" b="1" dirty="0">
                <a:solidFill>
                  <a:srgbClr val="002060"/>
                </a:solidFill>
              </a:rPr>
              <a:t>подключены к высокоскоростной сети </a:t>
            </a:r>
            <a:r>
              <a:rPr lang="ru-RU" sz="1600" b="1" dirty="0" smtClean="0">
                <a:solidFill>
                  <a:srgbClr val="002060"/>
                </a:solidFill>
              </a:rPr>
              <a:t>Интернет</a:t>
            </a:r>
          </a:p>
          <a:p>
            <a:pPr marL="285750" indent="-285750" 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</a:rPr>
              <a:t>Завершено строительство </a:t>
            </a:r>
            <a:r>
              <a:rPr lang="ru-RU" sz="1600" b="1" dirty="0">
                <a:solidFill>
                  <a:srgbClr val="002060"/>
                </a:solidFill>
              </a:rPr>
              <a:t>здания начальной школы гимназии № 44 на 350 </a:t>
            </a:r>
            <a:r>
              <a:rPr lang="ru-RU" sz="1600" b="1" dirty="0" smtClean="0">
                <a:solidFill>
                  <a:srgbClr val="002060"/>
                </a:solidFill>
              </a:rPr>
              <a:t>мест</a:t>
            </a:r>
          </a:p>
          <a:p>
            <a:pPr marL="285750" indent="-285750" 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</a:rPr>
              <a:t>М</a:t>
            </a:r>
            <a:r>
              <a:rPr lang="ru-RU" b="1" dirty="0" smtClean="0">
                <a:solidFill>
                  <a:srgbClr val="C00000"/>
                </a:solidFill>
              </a:rPr>
              <a:t>одернизирована </a:t>
            </a:r>
            <a:r>
              <a:rPr lang="ru-RU" b="1" dirty="0">
                <a:solidFill>
                  <a:srgbClr val="C00000"/>
                </a:solidFill>
              </a:rPr>
              <a:t>инфраструктура</a:t>
            </a:r>
            <a:r>
              <a:rPr lang="ru-RU" sz="1600" b="1" dirty="0">
                <a:solidFill>
                  <a:srgbClr val="002060"/>
                </a:solidFill>
              </a:rPr>
              <a:t> для занятий физической культурой и спортом </a:t>
            </a:r>
            <a:r>
              <a:rPr lang="ru-RU" sz="1600" b="1" dirty="0" smtClean="0">
                <a:solidFill>
                  <a:srgbClr val="002060"/>
                </a:solidFill>
              </a:rPr>
              <a:t>             в </a:t>
            </a:r>
            <a:r>
              <a:rPr lang="ru-RU" sz="1600" b="1" dirty="0">
                <a:solidFill>
                  <a:srgbClr val="002060"/>
                </a:solidFill>
              </a:rPr>
              <a:t>20 школах </a:t>
            </a:r>
          </a:p>
          <a:p>
            <a:pPr marL="285750" indent="-285750" 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Оснащены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новым компьютерным </a:t>
            </a:r>
            <a:r>
              <a:rPr lang="ru-RU" sz="1600" b="1" dirty="0" smtClean="0">
                <a:solidFill>
                  <a:srgbClr val="002060"/>
                </a:solidFill>
              </a:rPr>
              <a:t>оборудованием </a:t>
            </a:r>
            <a:r>
              <a:rPr lang="ru-RU" sz="1600" b="1" dirty="0">
                <a:solidFill>
                  <a:srgbClr val="002060"/>
                </a:solidFill>
              </a:rPr>
              <a:t>30 школ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285750" indent="-285750" 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Открыты </a:t>
            </a:r>
            <a:r>
              <a:rPr lang="ru-RU" b="1" dirty="0">
                <a:solidFill>
                  <a:srgbClr val="C00000"/>
                </a:solidFill>
              </a:rPr>
              <a:t>Центры образования </a:t>
            </a:r>
            <a:r>
              <a:rPr lang="ru-RU" sz="1600" b="1" dirty="0">
                <a:solidFill>
                  <a:srgbClr val="002060"/>
                </a:solidFill>
              </a:rPr>
              <a:t>естественно-научной и технологической направленности «Точка роста</a:t>
            </a:r>
            <a:r>
              <a:rPr lang="ru-RU" sz="1600" b="1" dirty="0" smtClean="0">
                <a:solidFill>
                  <a:srgbClr val="002060"/>
                </a:solidFill>
              </a:rPr>
              <a:t>» в </a:t>
            </a:r>
            <a:r>
              <a:rPr lang="ru-RU" sz="1600" b="1" dirty="0">
                <a:solidFill>
                  <a:srgbClr val="002060"/>
                </a:solidFill>
              </a:rPr>
              <a:t>24 школах сельской </a:t>
            </a:r>
            <a:r>
              <a:rPr lang="ru-RU" sz="1600" b="1" dirty="0" smtClean="0">
                <a:solidFill>
                  <a:srgbClr val="002060"/>
                </a:solidFill>
              </a:rPr>
              <a:t>местности</a:t>
            </a:r>
          </a:p>
          <a:p>
            <a:pPr marL="285750" indent="-285750" 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Открыт </a:t>
            </a:r>
            <a:r>
              <a:rPr lang="ru-RU" b="1" dirty="0" err="1">
                <a:solidFill>
                  <a:srgbClr val="C00000"/>
                </a:solidFill>
              </a:rPr>
              <a:t>кванториум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на базе школы г. Шуя   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vyatskiepolyany-r43.gosweb.gosuslugi.ru/netcat_files/generated/103/159/400x300/8/ba83290b7e3d5595dd9610b8ea33fbf8.jpg?crop=0%3A0%3A0%3A0&amp;hash=8884c8fd34d302fef78be659d7c7e11d&amp;resize_mode=1&amp;wm_m=0&amp;scale=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4" y="3789040"/>
            <a:ext cx="3072342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50678" y="6447828"/>
            <a:ext cx="2133600" cy="365125"/>
          </a:xfrm>
        </p:spPr>
        <p:txBody>
          <a:bodyPr/>
          <a:lstStyle/>
          <a:p>
            <a:fld id="{6EFAF6D5-0CDD-4B0D-BE36-43F58E6F4C9A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5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396" y="92943"/>
            <a:ext cx="8783623" cy="1508105"/>
          </a:xfrm>
          <a:prstGeom prst="rect">
            <a:avLst/>
          </a:prstGeom>
          <a:solidFill>
            <a:schemeClr val="bg2">
              <a:lumMod val="90000"/>
              <a:alpha val="14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ДОПОЛНИТЕЛЬНЫЕ МЕРЫ ПОДДЕРЖКИ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МОЛОДЫХ СПЕЦИАЛИСТОВ СФЕРЫ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 И ЗДРАВООХРАНЕНИЯ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 2022 год)</a:t>
            </a:r>
          </a:p>
          <a:p>
            <a:pPr algn="ctr"/>
            <a:endParaRPr lang="ru-RU" sz="1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66138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9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учителей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803" y="2545941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Единовременная выплата для оплаты первоначального взноса при получении ипотечного кредита (300 тыс. руб.)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2869" y="3046485"/>
            <a:ext cx="127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11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учителей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30396" y="5583580"/>
            <a:ext cx="3383024" cy="1087815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2022 году в школы региона пришли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102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молодых специалиста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5835" y="1621378"/>
            <a:ext cx="2520280" cy="5693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Земский врач»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«Земский фельдшер»</a:t>
            </a: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8728" y="1590600"/>
            <a:ext cx="217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25 врачей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31 фельдшер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4367" y="2275940"/>
            <a:ext cx="3617746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Единовременная социальная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врачам для оплаты первоначального взноса при получении ипотечного кредита (400 тыс. руб.)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01585" y="2545941"/>
            <a:ext cx="129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30 врачей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8288" y="3462704"/>
            <a:ext cx="2660331" cy="143116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Единовременная выплата </a:t>
            </a:r>
            <a:r>
              <a:rPr lang="ru-RU" sz="14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врачам, </a:t>
            </a:r>
            <a:r>
              <a:rPr lang="ru-RU" sz="14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трудоустроенным в учреждения здравоохранения </a:t>
            </a:r>
            <a:r>
              <a:rPr lang="ru-RU" sz="14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4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</a:t>
            </a:r>
            <a:r>
              <a:rPr lang="ru-RU" sz="14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в медицинском ВУЗе</a:t>
            </a:r>
            <a:r>
              <a:rPr lang="ru-RU" sz="14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(300 </a:t>
            </a:r>
            <a:r>
              <a:rPr lang="ru-RU" sz="14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</a:p>
        </p:txBody>
      </p:sp>
      <p:pic>
        <p:nvPicPr>
          <p:cNvPr id="1028" name="Picture 4" descr="https://klike.net/uploads/posts/2022-09/1662794325_g-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6" y="4168548"/>
            <a:ext cx="2440064" cy="123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трелка вправо 23"/>
          <p:cNvSpPr/>
          <p:nvPr/>
        </p:nvSpPr>
        <p:spPr>
          <a:xfrm>
            <a:off x="6519480" y="1707904"/>
            <a:ext cx="349248" cy="482861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7604956" y="2537230"/>
            <a:ext cx="321143" cy="474320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974455" y="5070114"/>
            <a:ext cx="3630501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Единовременная выплата фельдшерам скорой медицинской помощи, принятым на работу в государственные учреждения здравоохранения после окончания обучения в медицинском учебном заведении (100 тыс. рублей)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22214" y="3855118"/>
            <a:ext cx="129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30 врачей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65527" y="5347113"/>
            <a:ext cx="1296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0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фельд-шеров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4" name="Picture 10" descr="D:\Загрузки\Curved-Arrow-PNG-Transparent-HD-Pho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34" y="1497179"/>
            <a:ext cx="817116" cy="79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D:\Загрузки\Curved-Arrow-PNG-Transparent-HD-Pho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08" y="2774390"/>
            <a:ext cx="817116" cy="79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396" y="1692157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«Земский учитель»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(выплаты 1 млн. руб.)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10800000">
            <a:off x="6049299" y="3953419"/>
            <a:ext cx="304388" cy="449730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7604596" y="5631707"/>
            <a:ext cx="304388" cy="518532"/>
          </a:xfrm>
          <a:prstGeom prst="rightArrow">
            <a:avLst>
              <a:gd name="adj1" fmla="val 50000"/>
              <a:gd name="adj2" fmla="val 4301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http://shanam.vn/wp-content/uploads/2020/04/deo-khau-trang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77" y="3692692"/>
            <a:ext cx="1999340" cy="1377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1800" y="6488832"/>
            <a:ext cx="2133600" cy="365125"/>
          </a:xfrm>
        </p:spPr>
        <p:txBody>
          <a:bodyPr/>
          <a:lstStyle/>
          <a:p>
            <a:fld id="{6EFAF6D5-0CDD-4B0D-BE36-43F58E6F4C9A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8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6665" y="1251244"/>
            <a:ext cx="4409969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ОБЛАСТНОЕ ТРЕХСТОРОННЕЕ СОГЛАШЕНИЕ ПО РЕГУЛИРОВАНИЮ СОЦИАЛЬНО-ТРУДОВЫХ ОТНОШЕНИЙ</a:t>
            </a:r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99707" y="2448129"/>
            <a:ext cx="39939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ОБЛАСТНЫЕ ОТРАСЛЕВЫЕ СОГЛАШЕНИЯ;</a:t>
            </a:r>
          </a:p>
          <a:p>
            <a:pPr marL="285750" indent="-285750">
              <a:buFontTx/>
              <a:buChar char="-"/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ТЕРРИТОРИАЛЬНЫЕ СОГЛАШЕНИЯ;</a:t>
            </a:r>
          </a:p>
          <a:p>
            <a:pPr marL="285750" indent="-285750">
              <a:buFontTx/>
              <a:buChar char="-"/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ТЕРРИТОРИАЛЬНЫЕ ОТРАСЛЕВЫЕ СОГЛАШЕНИЯ.</a:t>
            </a:r>
            <a:endParaRPr 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4017789"/>
            <a:ext cx="46864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ВСЕГО ДЕЙСТВУЕТ </a:t>
            </a:r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65 СОГЛАШЕНИЙ ВСЕХ УРОВНЕЙ</a:t>
            </a:r>
          </a:p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 sz="16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ОРГАНИЗАЦИЯХ ОБЛАСТИ </a:t>
            </a:r>
            <a:r>
              <a:rPr lang="ru-RU" sz="1600" b="1" smtClean="0">
                <a:solidFill>
                  <a:srgbClr val="002060"/>
                </a:solidFill>
                <a:latin typeface="Arial Black" panose="020B0A04020102020204" pitchFamily="34" charset="0"/>
              </a:rPr>
              <a:t>ЗАКЛЮЧЕНО 1930</a:t>
            </a:r>
            <a:r>
              <a:rPr lang="ru-RU" sz="1600" b="1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КОЛЛЕКТИВНЫХ ДОГОВОРОВ</a:t>
            </a:r>
            <a:endParaRPr lang="ru-RU" sz="1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www.micarsoftware.co.uk/wp-content/uploads/2015/01/approved-suppli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32" y="5567272"/>
            <a:ext cx="1980820" cy="1164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9702" y="1247846"/>
            <a:ext cx="4071964" cy="120032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Региональное соглашение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минимальной заработной плате в Ивановской области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2020 - 2025 годы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924465" y="6579460"/>
            <a:ext cx="324036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1" dirty="0"/>
          </a:p>
        </p:txBody>
      </p:sp>
      <p:pic>
        <p:nvPicPr>
          <p:cNvPr id="3" name="Picture 2" descr="https://static.tildacdn.com/tild6538-3163-4161-b433-623434613664/HyzjOP3gZ-checkmark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781" y="2503120"/>
            <a:ext cx="883408" cy="6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8867" y="2555851"/>
            <a:ext cx="43136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МРОТ в Ивановской области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января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 –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16 242 рубля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856" y="92943"/>
            <a:ext cx="8783623" cy="769441"/>
          </a:xfrm>
          <a:prstGeom prst="rect">
            <a:avLst/>
          </a:prstGeom>
          <a:solidFill>
            <a:schemeClr val="bg2">
              <a:lumMod val="90000"/>
              <a:alpha val="14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СОЦИАЛЬНОГО ПАРТНЕРСТВА</a:t>
            </a:r>
          </a:p>
          <a:p>
            <a:pPr algn="ctr"/>
            <a:endParaRPr lang="ru-RU" sz="1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391325578"/>
              </p:ext>
            </p:extLst>
          </p:nvPr>
        </p:nvGraphicFramePr>
        <p:xfrm>
          <a:off x="4498172" y="3429000"/>
          <a:ext cx="4574516" cy="315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75823"/>
            <a:ext cx="2133600" cy="365125"/>
          </a:xfrm>
        </p:spPr>
        <p:txBody>
          <a:bodyPr/>
          <a:lstStyle/>
          <a:p>
            <a:fld id="{6EFAF6D5-0CDD-4B0D-BE36-43F58E6F4C9A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8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854068" y="6553200"/>
            <a:ext cx="324036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8856" y="253062"/>
            <a:ext cx="8783623" cy="769441"/>
          </a:xfrm>
          <a:prstGeom prst="rect">
            <a:avLst/>
          </a:prstGeom>
          <a:solidFill>
            <a:schemeClr val="bg2">
              <a:lumMod val="90000"/>
              <a:alpha val="14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ПРИОРЕТЕТНЫЕ ЗАДАЧИ НА 2023 ГОД</a:t>
            </a:r>
          </a:p>
          <a:p>
            <a:pPr algn="ctr"/>
            <a:endParaRPr lang="ru-RU" sz="1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1340768"/>
            <a:ext cx="6702023" cy="792088"/>
          </a:xfrm>
          <a:prstGeom prst="roundRect">
            <a:avLst/>
          </a:prstGeom>
          <a:solidFill>
            <a:srgbClr val="CCCCFF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Повышение уровня и качества жизни населения региона, снижение уровня бедности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2348880"/>
            <a:ext cx="6688435" cy="1174784"/>
          </a:xfrm>
          <a:prstGeom prst="roundRect">
            <a:avLst/>
          </a:prstGeom>
          <a:solidFill>
            <a:srgbClr val="CCCCFF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Поддержка экономики региона и обеспечение роста реальной заработной платы работников за счет создания современных, достойно оплачиваемых рабочих мест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91545" y="3752264"/>
            <a:ext cx="6702024" cy="985456"/>
          </a:xfrm>
          <a:prstGeom prst="roundRect">
            <a:avLst/>
          </a:prstGeom>
          <a:solidFill>
            <a:srgbClr val="CCCCFF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Ликвидация задолженности по выплате заработной платы работникам предприятий и снижение уровня теневой занятости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91545" y="4881543"/>
            <a:ext cx="6683156" cy="846136"/>
          </a:xfrm>
          <a:prstGeom prst="roundRect">
            <a:avLst/>
          </a:prstGeom>
          <a:solidFill>
            <a:srgbClr val="CCCCFF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Дальнейшее развитие и совершенствование социальной сферы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867368" y="1508212"/>
            <a:ext cx="457200" cy="457200"/>
          </a:xfrm>
          <a:prstGeom prst="flowChartConnector">
            <a:avLst/>
          </a:prstGeom>
          <a:solidFill>
            <a:srgbClr val="6699F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867368" y="2624336"/>
            <a:ext cx="457200" cy="457200"/>
          </a:xfrm>
          <a:prstGeom prst="flowChartConnector">
            <a:avLst/>
          </a:prstGeom>
          <a:solidFill>
            <a:srgbClr val="6699F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871694" y="5076011"/>
            <a:ext cx="457200" cy="457200"/>
          </a:xfrm>
          <a:prstGeom prst="flowChartConnector">
            <a:avLst/>
          </a:prstGeom>
          <a:solidFill>
            <a:srgbClr val="6699F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874440" y="3933056"/>
            <a:ext cx="457200" cy="457200"/>
          </a:xfrm>
          <a:prstGeom prst="flowChartConnector">
            <a:avLst/>
          </a:prstGeom>
          <a:solidFill>
            <a:srgbClr val="6699F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3738" y="6370637"/>
            <a:ext cx="2133600" cy="365125"/>
          </a:xfrm>
        </p:spPr>
        <p:txBody>
          <a:bodyPr/>
          <a:lstStyle/>
          <a:p>
            <a:fld id="{6EFAF6D5-0CDD-4B0D-BE36-43F58E6F4C9A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1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076056" y="1805915"/>
            <a:ext cx="39734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Рост объема отгруженных товаров собственного производства –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14,2 % (287,9 млн. руб.)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9645" y="1641189"/>
            <a:ext cx="3108782" cy="505966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2B2B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8328" y="1629678"/>
            <a:ext cx="3076277" cy="44319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беспечен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рост в производстве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endParaRPr lang="ru-RU" sz="1400" dirty="0"/>
          </a:p>
          <a:p>
            <a:r>
              <a:rPr lang="ru-RU" sz="1600" b="1" dirty="0"/>
              <a:t>одежды –</a:t>
            </a:r>
            <a:r>
              <a:rPr lang="ru-RU" sz="1600" dirty="0"/>
              <a:t>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на 7,2%</a:t>
            </a:r>
          </a:p>
          <a:p>
            <a:pPr lvl="0"/>
            <a:endParaRPr lang="ru-RU" sz="1600" b="1" dirty="0" smtClean="0"/>
          </a:p>
          <a:p>
            <a:pPr lvl="0"/>
            <a:r>
              <a:rPr lang="ru-RU" sz="1600" b="1" dirty="0" smtClean="0"/>
              <a:t>электрического оборудования </a:t>
            </a:r>
            <a:r>
              <a:rPr lang="ru-RU" sz="1600" b="1" dirty="0"/>
              <a:t>–</a:t>
            </a:r>
            <a:r>
              <a:rPr lang="ru-RU" sz="1600" dirty="0"/>
              <a:t>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на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10,8%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  <a:p>
            <a:pPr lvl="0"/>
            <a:endParaRPr lang="ru-RU" sz="1400" dirty="0"/>
          </a:p>
          <a:p>
            <a:pPr lvl="0"/>
            <a:r>
              <a:rPr lang="ru-RU" sz="1600" b="1" dirty="0"/>
              <a:t>машин и оборудования – </a:t>
            </a:r>
            <a:endParaRPr lang="ru-RU" sz="1600" b="1" dirty="0" smtClean="0"/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на 13,5% 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  <a:p>
            <a:pPr lvl="0"/>
            <a:endParaRPr lang="ru-RU" sz="1400" dirty="0"/>
          </a:p>
          <a:p>
            <a:pPr lvl="0"/>
            <a:r>
              <a:rPr lang="ru-RU" sz="1600" b="1" dirty="0"/>
              <a:t>м</a:t>
            </a:r>
            <a:r>
              <a:rPr lang="ru-RU" sz="1600" b="1" dirty="0" smtClean="0"/>
              <a:t>едицинских изделий </a:t>
            </a:r>
            <a:r>
              <a:rPr lang="ru-RU" sz="1600" b="1" dirty="0"/>
              <a:t>– </a:t>
            </a:r>
            <a:endParaRPr lang="ru-RU" sz="1600" b="1" dirty="0" smtClean="0"/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на 20,8%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  <a:p>
            <a:pPr lvl="0"/>
            <a:endParaRPr lang="ru-RU" sz="1400" dirty="0"/>
          </a:p>
          <a:p>
            <a:r>
              <a:rPr lang="ru-RU" sz="1600" b="1" dirty="0" smtClean="0"/>
              <a:t>компьютеров, электронных и оптических изделий  </a:t>
            </a:r>
            <a:r>
              <a:rPr lang="ru-RU" sz="1600" b="1" dirty="0"/>
              <a:t>–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на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25,9%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  <a:p>
            <a:pPr lvl="0"/>
            <a:endParaRPr lang="ru-RU" sz="1400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004048" y="5253300"/>
            <a:ext cx="40324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Предоставлены кредитные каникулы субъектам МСП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по 630 кредитам на сумму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3,3 млрд. руб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860032" y="2734219"/>
            <a:ext cx="4032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Рост объема инвестиций в основной капитал –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13 % (59,5 млрд. руб.)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860032" y="3737126"/>
            <a:ext cx="41764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 рамках государственной поддержки субъектов МСП 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выдано 657 кредитов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на сумму 11,3 млрд. руб.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29811"/>
            <a:ext cx="8928991" cy="1323439"/>
          </a:xfrm>
          <a:prstGeom prst="rect">
            <a:avLst/>
          </a:prstGeom>
          <a:solidFill>
            <a:schemeClr val="lt2">
              <a:alpha val="31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ПРОМЫШЛЕННОЕ ПРОИЗВОДСТВО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ИВАНОВСКОЙ ОБЛАСТИ В 2022 ГОДУ</a:t>
            </a: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IVANOVA\Desktop\631e47e628a75855117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53" y="4149080"/>
            <a:ext cx="1525919" cy="101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VANOVA\Desktop\631de859f30dc344960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949" y="2924944"/>
            <a:ext cx="1534123" cy="10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VANOVA\Desktop\0c21be8ca6cece7abccaf7fa804757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68" y="1628800"/>
            <a:ext cx="1422531" cy="10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VANOVA\Desktop\interlok-proizvodstvo-blog-podushka-net-m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53" y="5373216"/>
            <a:ext cx="1551026" cy="103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418" y="6434931"/>
            <a:ext cx="2133600" cy="365125"/>
          </a:xfrm>
        </p:spPr>
        <p:txBody>
          <a:bodyPr/>
          <a:lstStyle/>
          <a:p>
            <a:fld id="{6EFAF6D5-0CDD-4B0D-BE36-43F58E6F4C9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9712" y="2564904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http://www.opiv.ru/upload/iblock/10f/Ivan_obl_APK_logo%20y%20hkbq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1366292" cy="1072941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1523" y="6381328"/>
            <a:ext cx="2133600" cy="365125"/>
          </a:xfrm>
        </p:spPr>
        <p:txBody>
          <a:bodyPr/>
          <a:lstStyle/>
          <a:p>
            <a:fld id="{6EFAF6D5-0CDD-4B0D-BE36-43F58E6F4C9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55419" y="3681438"/>
            <a:ext cx="2963596" cy="250471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2B2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985" y="138754"/>
            <a:ext cx="8816502" cy="1323439"/>
          </a:xfrm>
          <a:prstGeom prst="rect">
            <a:avLst/>
          </a:prstGeom>
          <a:solidFill>
            <a:schemeClr val="lt2">
              <a:alpha val="31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МАЛОГО И СРЕДНЕГО ПРЕДПРИНИМАТЕЛЬСТВА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768" y="3768134"/>
            <a:ext cx="300524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Объем финансирования - </a:t>
            </a:r>
            <a:r>
              <a:rPr lang="ru-RU" sz="1600" b="1" dirty="0" smtClean="0">
                <a:solidFill>
                  <a:srgbClr val="002060"/>
                </a:solidFill>
              </a:rPr>
              <a:t>136,3 млн. рублей,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6951" y="4334492"/>
            <a:ext cx="28620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 том числе:</a:t>
            </a:r>
          </a:p>
          <a:p>
            <a:endParaRPr lang="ru-RU" sz="1200" dirty="0">
              <a:latin typeface="Arial Black" pitchFamily="34" charset="0"/>
            </a:endParaRPr>
          </a:p>
          <a:p>
            <a:r>
              <a:rPr lang="ru-RU" sz="1600" b="1" dirty="0"/>
              <a:t>ф</a:t>
            </a:r>
            <a:r>
              <a:rPr lang="ru-RU" sz="1600" b="1" dirty="0" smtClean="0"/>
              <a:t>едеральный бюджет – 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8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1,2 млн. рублей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600" b="1" dirty="0" smtClean="0"/>
              <a:t>областной бюджет – </a:t>
            </a:r>
          </a:p>
          <a:p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55,1 млн.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рублей</a:t>
            </a:r>
            <a:endParaRPr lang="ru-RU" sz="1400" b="1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04410"/>
            <a:ext cx="4139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Реализация подпрограммы «Развитие малого и среднего предпринимательства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» государственной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программы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«Экономическое развитие и инновационная экономика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Ивановской области»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27795" y="210091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C00000"/>
                </a:solidFill>
              </a:rPr>
              <a:t>о</a:t>
            </a:r>
            <a:r>
              <a:rPr lang="ru-RU" sz="1600" b="1" dirty="0" smtClean="0">
                <a:solidFill>
                  <a:srgbClr val="C00000"/>
                </a:solidFill>
              </a:rPr>
              <a:t>коло 40,8 тыс. </a:t>
            </a:r>
            <a:r>
              <a:rPr lang="ru-RU" sz="1600" b="1" dirty="0" smtClean="0">
                <a:solidFill>
                  <a:srgbClr val="002060"/>
                </a:solidFill>
              </a:rPr>
              <a:t>субъектов МСП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C00000"/>
                </a:solidFill>
              </a:rPr>
              <a:t>более 33,9 тыс. </a:t>
            </a:r>
            <a:r>
              <a:rPr lang="ru-RU" sz="1600" b="1" dirty="0" err="1" smtClean="0">
                <a:solidFill>
                  <a:srgbClr val="002060"/>
                </a:solidFill>
              </a:rPr>
              <a:t>самозанятых</a:t>
            </a:r>
            <a:r>
              <a:rPr lang="ru-RU" sz="1600" b="1" dirty="0" smtClean="0">
                <a:solidFill>
                  <a:srgbClr val="002060"/>
                </a:solidFill>
              </a:rPr>
              <a:t> граждан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07903" y="170080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ВСЕГО в Ивановской области: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31409" y="2804138"/>
            <a:ext cx="5309502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Рост объема поступлений налога по специальным налоговым режимам - 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22,6 % (5,4 млрд. рублей)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54985" y="3768134"/>
            <a:ext cx="530950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Заключение социальных контрактов с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самозанятыми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гражданами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4760022"/>
            <a:ext cx="175187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Единовременная выплата гражданину </a:t>
            </a:r>
            <a:r>
              <a:rPr lang="ru-RU" sz="1600" b="1" dirty="0" smtClean="0"/>
              <a:t>–</a:t>
            </a:r>
            <a:r>
              <a:rPr lang="ru-RU" sz="1600" b="1" dirty="0" smtClean="0">
                <a:solidFill>
                  <a:srgbClr val="002060"/>
                </a:solidFill>
              </a:rPr>
              <a:t> более 350 тыс. рублей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03794" y="4865775"/>
            <a:ext cx="169753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Заключено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1398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социальных контрактов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18887" y="4883132"/>
            <a:ext cx="14401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На общую сумму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149 млн. рублей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613924" y="4399100"/>
            <a:ext cx="227866" cy="267021"/>
          </a:xfrm>
          <a:prstGeom prst="downArrow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6319210" y="4399100"/>
            <a:ext cx="227866" cy="267021"/>
          </a:xfrm>
          <a:prstGeom prst="downArrow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8025034" y="4399100"/>
            <a:ext cx="227866" cy="267021"/>
          </a:xfrm>
          <a:prstGeom prst="downArrow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8234" y="6373364"/>
            <a:ext cx="2133600" cy="365125"/>
          </a:xfrm>
        </p:spPr>
        <p:txBody>
          <a:bodyPr/>
          <a:lstStyle/>
          <a:p>
            <a:fld id="{6EFAF6D5-0CDD-4B0D-BE36-43F58E6F4C9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Блок-схема: узел 25"/>
          <p:cNvSpPr/>
          <p:nvPr/>
        </p:nvSpPr>
        <p:spPr>
          <a:xfrm>
            <a:off x="8100392" y="5661248"/>
            <a:ext cx="648072" cy="64807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6250" y="1658393"/>
            <a:ext cx="5076056" cy="4968552"/>
          </a:xfrm>
          <a:prstGeom prst="ellipse">
            <a:avLst/>
          </a:prstGeom>
          <a:gradFill>
            <a:gsLst>
              <a:gs pos="0">
                <a:schemeClr val="accent2">
                  <a:tint val="1000"/>
                  <a:satMod val="100000"/>
                </a:schemeClr>
              </a:gs>
              <a:gs pos="68000">
                <a:srgbClr val="6699FF"/>
              </a:gs>
              <a:gs pos="81000">
                <a:srgbClr val="6699FF"/>
              </a:gs>
              <a:gs pos="86000">
                <a:srgbClr val="99CCFF"/>
              </a:gs>
              <a:gs pos="100000">
                <a:srgbClr val="CCECFF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gray">
          <a:xfrm rot="5400000">
            <a:off x="-259275" y="2841502"/>
            <a:ext cx="3888432" cy="2530326"/>
          </a:xfrm>
          <a:prstGeom prst="upArrow">
            <a:avLst>
              <a:gd name="adj1" fmla="val 58046"/>
              <a:gd name="adj2" fmla="val 55352"/>
            </a:avLst>
          </a:prstGeom>
          <a:gradFill rotWithShape="1">
            <a:gsLst>
              <a:gs pos="0">
                <a:srgbClr val="BDBFB9"/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dirty="0"/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3020813" y="5090366"/>
            <a:ext cx="5771502" cy="1536579"/>
            <a:chOff x="780" y="2317"/>
            <a:chExt cx="1440" cy="535"/>
          </a:xfrm>
        </p:grpSpPr>
        <p:sp>
          <p:nvSpPr>
            <p:cNvPr id="19" name="Freeform 9"/>
            <p:cNvSpPr>
              <a:spLocks/>
            </p:cNvSpPr>
            <p:nvPr/>
          </p:nvSpPr>
          <p:spPr bwMode="gray">
            <a:xfrm>
              <a:off x="805" y="2662"/>
              <a:ext cx="1401" cy="190"/>
            </a:xfrm>
            <a:custGeom>
              <a:avLst/>
              <a:gdLst>
                <a:gd name="T0" fmla="*/ 3937 w 1120"/>
                <a:gd name="T1" fmla="*/ 15 h 252"/>
                <a:gd name="T2" fmla="*/ 3920 w 1120"/>
                <a:gd name="T3" fmla="*/ 15 h 252"/>
                <a:gd name="T4" fmla="*/ 3863 w 1120"/>
                <a:gd name="T5" fmla="*/ 15 h 252"/>
                <a:gd name="T6" fmla="*/ 3776 w 1120"/>
                <a:gd name="T7" fmla="*/ 14 h 252"/>
                <a:gd name="T8" fmla="*/ 3650 w 1120"/>
                <a:gd name="T9" fmla="*/ 14 h 252"/>
                <a:gd name="T10" fmla="*/ 3488 w 1120"/>
                <a:gd name="T11" fmla="*/ 13 h 252"/>
                <a:gd name="T12" fmla="*/ 3300 w 1120"/>
                <a:gd name="T13" fmla="*/ 13 h 252"/>
                <a:gd name="T14" fmla="*/ 3079 w 1120"/>
                <a:gd name="T15" fmla="*/ 13 h 252"/>
                <a:gd name="T16" fmla="*/ 2830 w 1120"/>
                <a:gd name="T17" fmla="*/ 11 h 252"/>
                <a:gd name="T18" fmla="*/ 2567 w 1120"/>
                <a:gd name="T19" fmla="*/ 11 h 252"/>
                <a:gd name="T20" fmla="*/ 2271 w 1120"/>
                <a:gd name="T21" fmla="*/ 11 h 252"/>
                <a:gd name="T22" fmla="*/ 1950 w 1120"/>
                <a:gd name="T23" fmla="*/ 11 h 252"/>
                <a:gd name="T24" fmla="*/ 1636 w 1120"/>
                <a:gd name="T25" fmla="*/ 11 h 252"/>
                <a:gd name="T26" fmla="*/ 1347 w 1120"/>
                <a:gd name="T27" fmla="*/ 11 h 252"/>
                <a:gd name="T28" fmla="*/ 1082 w 1120"/>
                <a:gd name="T29" fmla="*/ 11 h 252"/>
                <a:gd name="T30" fmla="*/ 837 w 1120"/>
                <a:gd name="T31" fmla="*/ 13 h 252"/>
                <a:gd name="T32" fmla="*/ 628 w 1120"/>
                <a:gd name="T33" fmla="*/ 13 h 252"/>
                <a:gd name="T34" fmla="*/ 444 w 1120"/>
                <a:gd name="T35" fmla="*/ 13 h 252"/>
                <a:gd name="T36" fmla="*/ 286 w 1120"/>
                <a:gd name="T37" fmla="*/ 14 h 252"/>
                <a:gd name="T38" fmla="*/ 162 w 1120"/>
                <a:gd name="T39" fmla="*/ 14 h 252"/>
                <a:gd name="T40" fmla="*/ 69 w 1120"/>
                <a:gd name="T41" fmla="*/ 15 h 252"/>
                <a:gd name="T42" fmla="*/ 20 w 1120"/>
                <a:gd name="T43" fmla="*/ 15 h 252"/>
                <a:gd name="T44" fmla="*/ 0 w 1120"/>
                <a:gd name="T45" fmla="*/ 15 h 252"/>
                <a:gd name="T46" fmla="*/ 0 w 1120"/>
                <a:gd name="T47" fmla="*/ 4 h 252"/>
                <a:gd name="T48" fmla="*/ 1966 w 1120"/>
                <a:gd name="T49" fmla="*/ 0 h 252"/>
                <a:gd name="T50" fmla="*/ 3937 w 1120"/>
                <a:gd name="T51" fmla="*/ 4 h 252"/>
                <a:gd name="T52" fmla="*/ 3937 w 1120"/>
                <a:gd name="T53" fmla="*/ 15 h 252"/>
                <a:gd name="T54" fmla="*/ 3937 w 1120"/>
                <a:gd name="T55" fmla="*/ 15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gray">
            <a:xfrm>
              <a:off x="780" y="2317"/>
              <a:ext cx="1440" cy="44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ПРЕДОСТАВЛЕНЫ единовременные выплаты </a:t>
              </a: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002060"/>
                  </a:solidFill>
                </a:rPr>
                <a:t>16 молодым специалистам и 41 работнику </a:t>
              </a: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002060"/>
                  </a:solidFill>
                </a:rPr>
                <a:t>массовых профессий сельскохозяйственной </a:t>
              </a: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002060"/>
                  </a:solidFill>
                </a:rPr>
                <a:t>отрасли на общую сумму 5,7 млн рублей</a:t>
              </a:r>
            </a:p>
          </p:txBody>
        </p:sp>
      </p:grp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3042537" y="1709829"/>
            <a:ext cx="5760640" cy="1109052"/>
            <a:chOff x="816" y="2304"/>
            <a:chExt cx="1440" cy="460"/>
          </a:xfrm>
        </p:grpSpPr>
        <p:sp>
          <p:nvSpPr>
            <p:cNvPr id="13" name="Freeform 9"/>
            <p:cNvSpPr>
              <a:spLocks/>
            </p:cNvSpPr>
            <p:nvPr/>
          </p:nvSpPr>
          <p:spPr bwMode="gray">
            <a:xfrm>
              <a:off x="838" y="2574"/>
              <a:ext cx="1404" cy="190"/>
            </a:xfrm>
            <a:custGeom>
              <a:avLst/>
              <a:gdLst>
                <a:gd name="T0" fmla="*/ 3937 w 1120"/>
                <a:gd name="T1" fmla="*/ 15 h 252"/>
                <a:gd name="T2" fmla="*/ 3920 w 1120"/>
                <a:gd name="T3" fmla="*/ 15 h 252"/>
                <a:gd name="T4" fmla="*/ 3863 w 1120"/>
                <a:gd name="T5" fmla="*/ 15 h 252"/>
                <a:gd name="T6" fmla="*/ 3776 w 1120"/>
                <a:gd name="T7" fmla="*/ 14 h 252"/>
                <a:gd name="T8" fmla="*/ 3650 w 1120"/>
                <a:gd name="T9" fmla="*/ 14 h 252"/>
                <a:gd name="T10" fmla="*/ 3488 w 1120"/>
                <a:gd name="T11" fmla="*/ 13 h 252"/>
                <a:gd name="T12" fmla="*/ 3300 w 1120"/>
                <a:gd name="T13" fmla="*/ 13 h 252"/>
                <a:gd name="T14" fmla="*/ 3079 w 1120"/>
                <a:gd name="T15" fmla="*/ 13 h 252"/>
                <a:gd name="T16" fmla="*/ 2830 w 1120"/>
                <a:gd name="T17" fmla="*/ 11 h 252"/>
                <a:gd name="T18" fmla="*/ 2567 w 1120"/>
                <a:gd name="T19" fmla="*/ 11 h 252"/>
                <a:gd name="T20" fmla="*/ 2271 w 1120"/>
                <a:gd name="T21" fmla="*/ 11 h 252"/>
                <a:gd name="T22" fmla="*/ 1950 w 1120"/>
                <a:gd name="T23" fmla="*/ 11 h 252"/>
                <a:gd name="T24" fmla="*/ 1636 w 1120"/>
                <a:gd name="T25" fmla="*/ 11 h 252"/>
                <a:gd name="T26" fmla="*/ 1347 w 1120"/>
                <a:gd name="T27" fmla="*/ 11 h 252"/>
                <a:gd name="T28" fmla="*/ 1082 w 1120"/>
                <a:gd name="T29" fmla="*/ 11 h 252"/>
                <a:gd name="T30" fmla="*/ 837 w 1120"/>
                <a:gd name="T31" fmla="*/ 13 h 252"/>
                <a:gd name="T32" fmla="*/ 628 w 1120"/>
                <a:gd name="T33" fmla="*/ 13 h 252"/>
                <a:gd name="T34" fmla="*/ 444 w 1120"/>
                <a:gd name="T35" fmla="*/ 13 h 252"/>
                <a:gd name="T36" fmla="*/ 286 w 1120"/>
                <a:gd name="T37" fmla="*/ 14 h 252"/>
                <a:gd name="T38" fmla="*/ 162 w 1120"/>
                <a:gd name="T39" fmla="*/ 14 h 252"/>
                <a:gd name="T40" fmla="*/ 69 w 1120"/>
                <a:gd name="T41" fmla="*/ 15 h 252"/>
                <a:gd name="T42" fmla="*/ 20 w 1120"/>
                <a:gd name="T43" fmla="*/ 15 h 252"/>
                <a:gd name="T44" fmla="*/ 0 w 1120"/>
                <a:gd name="T45" fmla="*/ 15 h 252"/>
                <a:gd name="T46" fmla="*/ 0 w 1120"/>
                <a:gd name="T47" fmla="*/ 4 h 252"/>
                <a:gd name="T48" fmla="*/ 1966 w 1120"/>
                <a:gd name="T49" fmla="*/ 0 h 252"/>
                <a:gd name="T50" fmla="*/ 3937 w 1120"/>
                <a:gd name="T51" fmla="*/ 4 h 252"/>
                <a:gd name="T52" fmla="*/ 3937 w 1120"/>
                <a:gd name="T53" fmla="*/ 15 h 252"/>
                <a:gd name="T54" fmla="*/ 3937 w 1120"/>
                <a:gd name="T55" fmla="*/ 15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9552" y="188640"/>
            <a:ext cx="8064896" cy="1323439"/>
          </a:xfrm>
          <a:prstGeom prst="rect">
            <a:avLst/>
          </a:prstGeom>
          <a:solidFill>
            <a:schemeClr val="bg2">
              <a:lumMod val="90000"/>
              <a:alpha val="14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АГРАРНОГО СЕКТОРА ЭКОНОМИКИ ИВАНОВСКОЙ ОБЛАСТИ</a:t>
            </a:r>
          </a:p>
          <a:p>
            <a:pPr algn="ctr"/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2800" y="1701167"/>
            <a:ext cx="5861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ПРОДОЛЖЕНА поддержка малых форм хозяйствования на селе: </a:t>
            </a:r>
            <a:r>
              <a:rPr lang="ru-RU" sz="1400" b="1" dirty="0" smtClean="0">
                <a:solidFill>
                  <a:srgbClr val="002060"/>
                </a:solidFill>
              </a:rPr>
              <a:t>зарегистрировано 20 новых крестьянских (фермерских) хозяйств,  объем государственной поддержки – 36,1 млн. рублей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3578097"/>
            <a:ext cx="2554568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Б</a:t>
            </a:r>
            <a:r>
              <a:rPr lang="ru-RU" sz="2200" b="1" dirty="0" smtClean="0">
                <a:solidFill>
                  <a:srgbClr val="002060"/>
                </a:solidFill>
              </a:rPr>
              <a:t>олее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1 млрд. рублей</a:t>
            </a:r>
            <a:endParaRPr lang="ru-RU" sz="2200" b="1" dirty="0">
              <a:solidFill>
                <a:srgbClr val="002060"/>
              </a:solidFill>
            </a:endParaRPr>
          </a:p>
        </p:txBody>
      </p:sp>
      <p:grpSp>
        <p:nvGrpSpPr>
          <p:cNvPr id="21" name="Group 8"/>
          <p:cNvGrpSpPr>
            <a:grpSpLocks/>
          </p:cNvGrpSpPr>
          <p:nvPr/>
        </p:nvGrpSpPr>
        <p:grpSpPr bwMode="auto">
          <a:xfrm>
            <a:off x="3031675" y="2886444"/>
            <a:ext cx="5832648" cy="1270834"/>
            <a:chOff x="816" y="2304"/>
            <a:chExt cx="1440" cy="464"/>
          </a:xfrm>
        </p:grpSpPr>
        <p:sp>
          <p:nvSpPr>
            <p:cNvPr id="22" name="Freeform 9"/>
            <p:cNvSpPr>
              <a:spLocks/>
            </p:cNvSpPr>
            <p:nvPr/>
          </p:nvSpPr>
          <p:spPr bwMode="gray">
            <a:xfrm>
              <a:off x="841" y="2578"/>
              <a:ext cx="1386" cy="190"/>
            </a:xfrm>
            <a:custGeom>
              <a:avLst/>
              <a:gdLst>
                <a:gd name="T0" fmla="*/ 3937 w 1120"/>
                <a:gd name="T1" fmla="*/ 15 h 252"/>
                <a:gd name="T2" fmla="*/ 3920 w 1120"/>
                <a:gd name="T3" fmla="*/ 15 h 252"/>
                <a:gd name="T4" fmla="*/ 3863 w 1120"/>
                <a:gd name="T5" fmla="*/ 15 h 252"/>
                <a:gd name="T6" fmla="*/ 3776 w 1120"/>
                <a:gd name="T7" fmla="*/ 14 h 252"/>
                <a:gd name="T8" fmla="*/ 3650 w 1120"/>
                <a:gd name="T9" fmla="*/ 14 h 252"/>
                <a:gd name="T10" fmla="*/ 3488 w 1120"/>
                <a:gd name="T11" fmla="*/ 13 h 252"/>
                <a:gd name="T12" fmla="*/ 3300 w 1120"/>
                <a:gd name="T13" fmla="*/ 13 h 252"/>
                <a:gd name="T14" fmla="*/ 3079 w 1120"/>
                <a:gd name="T15" fmla="*/ 13 h 252"/>
                <a:gd name="T16" fmla="*/ 2830 w 1120"/>
                <a:gd name="T17" fmla="*/ 11 h 252"/>
                <a:gd name="T18" fmla="*/ 2567 w 1120"/>
                <a:gd name="T19" fmla="*/ 11 h 252"/>
                <a:gd name="T20" fmla="*/ 2271 w 1120"/>
                <a:gd name="T21" fmla="*/ 11 h 252"/>
                <a:gd name="T22" fmla="*/ 1950 w 1120"/>
                <a:gd name="T23" fmla="*/ 11 h 252"/>
                <a:gd name="T24" fmla="*/ 1636 w 1120"/>
                <a:gd name="T25" fmla="*/ 11 h 252"/>
                <a:gd name="T26" fmla="*/ 1347 w 1120"/>
                <a:gd name="T27" fmla="*/ 11 h 252"/>
                <a:gd name="T28" fmla="*/ 1082 w 1120"/>
                <a:gd name="T29" fmla="*/ 11 h 252"/>
                <a:gd name="T30" fmla="*/ 837 w 1120"/>
                <a:gd name="T31" fmla="*/ 13 h 252"/>
                <a:gd name="T32" fmla="*/ 628 w 1120"/>
                <a:gd name="T33" fmla="*/ 13 h 252"/>
                <a:gd name="T34" fmla="*/ 444 w 1120"/>
                <a:gd name="T35" fmla="*/ 13 h 252"/>
                <a:gd name="T36" fmla="*/ 286 w 1120"/>
                <a:gd name="T37" fmla="*/ 14 h 252"/>
                <a:gd name="T38" fmla="*/ 162 w 1120"/>
                <a:gd name="T39" fmla="*/ 14 h 252"/>
                <a:gd name="T40" fmla="*/ 69 w 1120"/>
                <a:gd name="T41" fmla="*/ 15 h 252"/>
                <a:gd name="T42" fmla="*/ 20 w 1120"/>
                <a:gd name="T43" fmla="*/ 15 h 252"/>
                <a:gd name="T44" fmla="*/ 0 w 1120"/>
                <a:gd name="T45" fmla="*/ 15 h 252"/>
                <a:gd name="T46" fmla="*/ 0 w 1120"/>
                <a:gd name="T47" fmla="*/ 4 h 252"/>
                <a:gd name="T48" fmla="*/ 1966 w 1120"/>
                <a:gd name="T49" fmla="*/ 0 h 252"/>
                <a:gd name="T50" fmla="*/ 3937 w 1120"/>
                <a:gd name="T51" fmla="*/ 4 h 252"/>
                <a:gd name="T52" fmla="*/ 3937 w 1120"/>
                <a:gd name="T53" fmla="*/ 15 h 252"/>
                <a:gd name="T54" fmla="*/ 3937 w 1120"/>
                <a:gd name="T55" fmla="*/ 15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dirty="0"/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131840" y="3046783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ПРЕДОСТАВЛЕНЫ гранты на развитие семейных ферм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5 хозяйствам на общую сумму 31 млн. рублей</a:t>
            </a:r>
          </a:p>
        </p:txBody>
      </p:sp>
      <p:grpSp>
        <p:nvGrpSpPr>
          <p:cNvPr id="27" name="Group 8"/>
          <p:cNvGrpSpPr>
            <a:grpSpLocks/>
          </p:cNvGrpSpPr>
          <p:nvPr/>
        </p:nvGrpSpPr>
        <p:grpSpPr bwMode="auto">
          <a:xfrm>
            <a:off x="3041307" y="4158086"/>
            <a:ext cx="5773292" cy="966805"/>
            <a:chOff x="811" y="2248"/>
            <a:chExt cx="1440" cy="401"/>
          </a:xfrm>
        </p:grpSpPr>
        <p:sp>
          <p:nvSpPr>
            <p:cNvPr id="28" name="Freeform 9"/>
            <p:cNvSpPr>
              <a:spLocks/>
            </p:cNvSpPr>
            <p:nvPr/>
          </p:nvSpPr>
          <p:spPr bwMode="gray">
            <a:xfrm>
              <a:off x="811" y="2459"/>
              <a:ext cx="1401" cy="190"/>
            </a:xfrm>
            <a:custGeom>
              <a:avLst/>
              <a:gdLst>
                <a:gd name="T0" fmla="*/ 3937 w 1120"/>
                <a:gd name="T1" fmla="*/ 15 h 252"/>
                <a:gd name="T2" fmla="*/ 3920 w 1120"/>
                <a:gd name="T3" fmla="*/ 15 h 252"/>
                <a:gd name="T4" fmla="*/ 3863 w 1120"/>
                <a:gd name="T5" fmla="*/ 15 h 252"/>
                <a:gd name="T6" fmla="*/ 3776 w 1120"/>
                <a:gd name="T7" fmla="*/ 14 h 252"/>
                <a:gd name="T8" fmla="*/ 3650 w 1120"/>
                <a:gd name="T9" fmla="*/ 14 h 252"/>
                <a:gd name="T10" fmla="*/ 3488 w 1120"/>
                <a:gd name="T11" fmla="*/ 13 h 252"/>
                <a:gd name="T12" fmla="*/ 3300 w 1120"/>
                <a:gd name="T13" fmla="*/ 13 h 252"/>
                <a:gd name="T14" fmla="*/ 3079 w 1120"/>
                <a:gd name="T15" fmla="*/ 13 h 252"/>
                <a:gd name="T16" fmla="*/ 2830 w 1120"/>
                <a:gd name="T17" fmla="*/ 11 h 252"/>
                <a:gd name="T18" fmla="*/ 2567 w 1120"/>
                <a:gd name="T19" fmla="*/ 11 h 252"/>
                <a:gd name="T20" fmla="*/ 2271 w 1120"/>
                <a:gd name="T21" fmla="*/ 11 h 252"/>
                <a:gd name="T22" fmla="*/ 1950 w 1120"/>
                <a:gd name="T23" fmla="*/ 11 h 252"/>
                <a:gd name="T24" fmla="*/ 1636 w 1120"/>
                <a:gd name="T25" fmla="*/ 11 h 252"/>
                <a:gd name="T26" fmla="*/ 1347 w 1120"/>
                <a:gd name="T27" fmla="*/ 11 h 252"/>
                <a:gd name="T28" fmla="*/ 1082 w 1120"/>
                <a:gd name="T29" fmla="*/ 11 h 252"/>
                <a:gd name="T30" fmla="*/ 837 w 1120"/>
                <a:gd name="T31" fmla="*/ 13 h 252"/>
                <a:gd name="T32" fmla="*/ 628 w 1120"/>
                <a:gd name="T33" fmla="*/ 13 h 252"/>
                <a:gd name="T34" fmla="*/ 444 w 1120"/>
                <a:gd name="T35" fmla="*/ 13 h 252"/>
                <a:gd name="T36" fmla="*/ 286 w 1120"/>
                <a:gd name="T37" fmla="*/ 14 h 252"/>
                <a:gd name="T38" fmla="*/ 162 w 1120"/>
                <a:gd name="T39" fmla="*/ 14 h 252"/>
                <a:gd name="T40" fmla="*/ 69 w 1120"/>
                <a:gd name="T41" fmla="*/ 15 h 252"/>
                <a:gd name="T42" fmla="*/ 20 w 1120"/>
                <a:gd name="T43" fmla="*/ 15 h 252"/>
                <a:gd name="T44" fmla="*/ 0 w 1120"/>
                <a:gd name="T45" fmla="*/ 15 h 252"/>
                <a:gd name="T46" fmla="*/ 0 w 1120"/>
                <a:gd name="T47" fmla="*/ 4 h 252"/>
                <a:gd name="T48" fmla="*/ 1966 w 1120"/>
                <a:gd name="T49" fmla="*/ 0 h 252"/>
                <a:gd name="T50" fmla="*/ 3937 w 1120"/>
                <a:gd name="T51" fmla="*/ 4 h 252"/>
                <a:gd name="T52" fmla="*/ 3937 w 1120"/>
                <a:gd name="T53" fmla="*/ 15 h 252"/>
                <a:gd name="T54" fmla="*/ 3937 w 1120"/>
                <a:gd name="T55" fmla="*/ 15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gray">
            <a:xfrm>
              <a:off x="811" y="2248"/>
              <a:ext cx="1440" cy="306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031675" y="4234577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ПРИОБРЕТЕНО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258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единиц</a:t>
            </a:r>
            <a:endParaRPr lang="ru-RU" sz="1600" b="1" dirty="0">
              <a:solidFill>
                <a:srgbClr val="002060"/>
              </a:solidFill>
            </a:endParaRPr>
          </a:p>
          <a:p>
            <a:pPr algn="ctr" eaLnBrk="0" hangingPunct="0">
              <a:defRPr/>
            </a:pPr>
            <a:r>
              <a:rPr lang="ru-RU" sz="1600" b="1" dirty="0">
                <a:solidFill>
                  <a:srgbClr val="002060"/>
                </a:solidFill>
              </a:rPr>
              <a:t>сельскохозяйственной  </a:t>
            </a:r>
            <a:r>
              <a:rPr lang="ru-RU" sz="1600" b="1" dirty="0" smtClean="0">
                <a:solidFill>
                  <a:srgbClr val="002060"/>
                </a:solidFill>
              </a:rPr>
              <a:t>техники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3943" y="6478068"/>
            <a:ext cx="2133600" cy="365125"/>
          </a:xfrm>
        </p:spPr>
        <p:txBody>
          <a:bodyPr/>
          <a:lstStyle/>
          <a:p>
            <a:fld id="{6EFAF6D5-0CDD-4B0D-BE36-43F58E6F4C9A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37881110"/>
              </p:ext>
            </p:extLst>
          </p:nvPr>
        </p:nvGraphicFramePr>
        <p:xfrm>
          <a:off x="238445" y="1007132"/>
          <a:ext cx="4302023" cy="5239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886622" y="3624931"/>
            <a:ext cx="4126474" cy="2093630"/>
          </a:xfrm>
          <a:prstGeom prst="rect">
            <a:avLst/>
          </a:prstGeom>
        </p:spPr>
        <p:txBody>
          <a:bodyPr wrap="square" lIns="81272" tIns="40636" rIns="81272" bIns="40636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июля 2022 года </a:t>
            </a:r>
            <a:r>
              <a:rPr lang="ru-RU" sz="1600" b="1" dirty="0">
                <a:solidFill>
                  <a:srgbClr val="CC3300"/>
                </a:solidFill>
              </a:rPr>
              <a:t>производятся выплаты компенсационного характера в размере 25 % оклада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(должностного оклада) врачам, фельдшерам и среднему медицинскому персоналу, оказывающим медицинскую помощь по диагностике и лечению новой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16153" y="1077817"/>
            <a:ext cx="4201023" cy="2298057"/>
          </a:xfrm>
          <a:prstGeom prst="rect">
            <a:avLst/>
          </a:prstGeom>
        </p:spPr>
        <p:txBody>
          <a:bodyPr wrap="square" lIns="81272" tIns="40636" rIns="81272" bIns="40636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апреля 2022 года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rgbClr val="CC3300"/>
                </a:solidFill>
              </a:rPr>
              <a:t>установлена новая выплата стимулирующего характера</a:t>
            </a:r>
            <a:r>
              <a:rPr lang="ru-RU" sz="16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особые условия труда и сложность выполняемых задач для специалистов областных государственных учреждений</a:t>
            </a:r>
          </a:p>
          <a:p>
            <a:pPr algn="just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заработная плата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чем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 тыс.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15,5%.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static.tildacdn.com/tild3565-3661-4031-b834-656339356136/776b87_1227c6ebff4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55023"/>
            <a:ext cx="460177" cy="47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tatic.tildacdn.com/tild3565-3661-4031-b834-656339356136/776b87_1227c6ebff43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23" y="3789040"/>
            <a:ext cx="448515" cy="4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44015" y="6453336"/>
            <a:ext cx="573161" cy="365126"/>
          </a:xfrm>
        </p:spPr>
        <p:txBody>
          <a:bodyPr/>
          <a:lstStyle/>
          <a:p>
            <a:fld id="{6EFAF6D5-0CDD-4B0D-BE36-43F58E6F4C9A}" type="slidenum">
              <a:rPr lang="ru-RU" sz="90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5</a:t>
            </a:fld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19" y="26621"/>
            <a:ext cx="8765657" cy="954107"/>
          </a:xfrm>
          <a:prstGeom prst="rect">
            <a:avLst/>
          </a:prstGeom>
          <a:solidFill>
            <a:schemeClr val="bg2">
              <a:lumMod val="90000"/>
              <a:alpha val="14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МЕРЫ ПО ПОВЫШЕНИЮ УРОВНЯ ОПЛАТЫ ТРУДА</a:t>
            </a: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8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734265"/>
              </p:ext>
            </p:extLst>
          </p:nvPr>
        </p:nvGraphicFramePr>
        <p:xfrm>
          <a:off x="125127" y="1484784"/>
          <a:ext cx="8946436" cy="524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59473" y="6492874"/>
            <a:ext cx="573161" cy="365126"/>
          </a:xfrm>
        </p:spPr>
        <p:txBody>
          <a:bodyPr/>
          <a:lstStyle/>
          <a:p>
            <a:fld id="{6EFAF6D5-0CDD-4B0D-BE36-43F58E6F4C9A}" type="slidenum">
              <a:rPr lang="ru-RU" sz="90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6</a:t>
            </a:fld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3" y="26621"/>
            <a:ext cx="8837664" cy="1754326"/>
          </a:xfrm>
          <a:prstGeom prst="rect">
            <a:avLst/>
          </a:prstGeom>
          <a:solidFill>
            <a:schemeClr val="bg2">
              <a:lumMod val="90000"/>
              <a:alpha val="14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9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средней заработной платы отдельных категорий работников социальной сферы в организациях государственной и муниципальной форм собственности в Ивановской области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(руб./мес.)</a:t>
            </a:r>
          </a:p>
          <a:p>
            <a:pPr algn="ctr"/>
            <a:endParaRPr lang="ru-RU" sz="9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927723"/>
              </p:ext>
            </p:extLst>
          </p:nvPr>
        </p:nvGraphicFramePr>
        <p:xfrm>
          <a:off x="323528" y="3789040"/>
          <a:ext cx="8690345" cy="271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58845" y="188640"/>
            <a:ext cx="8064896" cy="969496"/>
          </a:xfrm>
          <a:prstGeom prst="rect">
            <a:avLst/>
          </a:prstGeom>
          <a:solidFill>
            <a:schemeClr val="bg2">
              <a:lumMod val="90000"/>
              <a:alpha val="14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9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ВЕЛИЧИНА ПРОЖИТОЧНОГО МИНИМУМА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СРЕДЖНЕДУШЕВЫЕ ДОХОДЫ НАСЕЛЕНИЯ</a:t>
            </a:r>
            <a:endParaRPr lang="ru-RU" sz="9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769537190"/>
              </p:ext>
            </p:extLst>
          </p:nvPr>
        </p:nvGraphicFramePr>
        <p:xfrm>
          <a:off x="88263" y="1172254"/>
          <a:ext cx="8729963" cy="2613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3" name="Группа 42"/>
          <p:cNvGrpSpPr/>
          <p:nvPr/>
        </p:nvGrpSpPr>
        <p:grpSpPr>
          <a:xfrm rot="21217116">
            <a:off x="6931116" y="1495403"/>
            <a:ext cx="1175922" cy="398919"/>
            <a:chOff x="3784208" y="1899589"/>
            <a:chExt cx="579159" cy="214962"/>
          </a:xfrm>
        </p:grpSpPr>
        <p:sp>
          <p:nvSpPr>
            <p:cNvPr id="44" name="Выгнутая вверх стрелка 43"/>
            <p:cNvSpPr/>
            <p:nvPr/>
          </p:nvSpPr>
          <p:spPr>
            <a:xfrm rot="21156292">
              <a:off x="3784208" y="2012001"/>
              <a:ext cx="542684" cy="102550"/>
            </a:xfrm>
            <a:prstGeom prst="curvedDownArrow">
              <a:avLst/>
            </a:prstGeom>
            <a:solidFill>
              <a:srgbClr val="002060"/>
            </a:solidFill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>
                <a:solidFill>
                  <a:schemeClr val="tx1"/>
                </a:solidFill>
              </a:endParaRPr>
            </a:p>
          </p:txBody>
        </p:sp>
        <p:sp>
          <p:nvSpPr>
            <p:cNvPr id="45" name="TextBox 15"/>
            <p:cNvSpPr txBox="1"/>
            <p:nvPr/>
          </p:nvSpPr>
          <p:spPr>
            <a:xfrm rot="21181811">
              <a:off x="3787303" y="1899589"/>
              <a:ext cx="576064" cy="11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+ 12,1 %</a:t>
              </a:r>
              <a:endParaRPr lang="ru-RU" sz="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 rot="20558490">
            <a:off x="6020342" y="4616984"/>
            <a:ext cx="1131761" cy="355755"/>
            <a:chOff x="3784091" y="1849018"/>
            <a:chExt cx="586514" cy="264395"/>
          </a:xfrm>
        </p:grpSpPr>
        <p:sp>
          <p:nvSpPr>
            <p:cNvPr id="47" name="Выгнутая вверх стрелка 46"/>
            <p:cNvSpPr/>
            <p:nvPr/>
          </p:nvSpPr>
          <p:spPr>
            <a:xfrm rot="20797284">
              <a:off x="3784091" y="2009981"/>
              <a:ext cx="547504" cy="103432"/>
            </a:xfrm>
            <a:prstGeom prst="curvedDownArrow">
              <a:avLst/>
            </a:prstGeom>
            <a:solidFill>
              <a:srgbClr val="002060"/>
            </a:solidFill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>
                <a:solidFill>
                  <a:srgbClr val="002060"/>
                </a:solidFill>
              </a:endParaRPr>
            </a:p>
          </p:txBody>
        </p:sp>
        <p:sp>
          <p:nvSpPr>
            <p:cNvPr id="48" name="TextBox 15"/>
            <p:cNvSpPr txBox="1"/>
            <p:nvPr/>
          </p:nvSpPr>
          <p:spPr>
            <a:xfrm rot="21181811">
              <a:off x="3794541" y="1849018"/>
              <a:ext cx="576064" cy="171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+ 19,3 %</a:t>
              </a:r>
              <a:endPara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128711" y="1905936"/>
            <a:ext cx="1408031" cy="398281"/>
            <a:chOff x="3784171" y="1899589"/>
            <a:chExt cx="579196" cy="214618"/>
          </a:xfrm>
        </p:grpSpPr>
        <p:sp>
          <p:nvSpPr>
            <p:cNvPr id="21" name="Выгнутая вверх стрелка 20"/>
            <p:cNvSpPr/>
            <p:nvPr/>
          </p:nvSpPr>
          <p:spPr>
            <a:xfrm rot="20797284">
              <a:off x="3784171" y="2032256"/>
              <a:ext cx="384882" cy="81951"/>
            </a:xfrm>
            <a:prstGeom prst="curvedDownArrow">
              <a:avLst/>
            </a:prstGeom>
            <a:solidFill>
              <a:schemeClr val="accent2">
                <a:lumMod val="50000"/>
              </a:schemeClr>
            </a:solidFill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>
                <a:solidFill>
                  <a:schemeClr val="tx1"/>
                </a:solidFill>
              </a:endParaRPr>
            </a:p>
          </p:txBody>
        </p:sp>
        <p:sp>
          <p:nvSpPr>
            <p:cNvPr id="22" name="TextBox 15"/>
            <p:cNvSpPr txBox="1"/>
            <p:nvPr/>
          </p:nvSpPr>
          <p:spPr>
            <a:xfrm rot="21181811">
              <a:off x="3787303" y="1899589"/>
              <a:ext cx="576064" cy="11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800" b="1" i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+ 10,1 %</a:t>
              </a:r>
              <a:endParaRPr lang="ru-RU" sz="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 rot="20484476">
            <a:off x="6142481" y="4788967"/>
            <a:ext cx="1680103" cy="348090"/>
            <a:chOff x="3784171" y="1860480"/>
            <a:chExt cx="691113" cy="253727"/>
          </a:xfrm>
        </p:grpSpPr>
        <p:sp>
          <p:nvSpPr>
            <p:cNvPr id="25" name="Выгнутая вверх стрелка 24"/>
            <p:cNvSpPr/>
            <p:nvPr/>
          </p:nvSpPr>
          <p:spPr>
            <a:xfrm rot="20797284">
              <a:off x="3784171" y="2032256"/>
              <a:ext cx="384882" cy="81951"/>
            </a:xfrm>
            <a:prstGeom prst="curvedDownArrow">
              <a:avLst/>
            </a:prstGeom>
            <a:solidFill>
              <a:schemeClr val="accent2">
                <a:lumMod val="50000"/>
              </a:schemeClr>
            </a:solidFill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>
                <a:solidFill>
                  <a:schemeClr val="tx1"/>
                </a:solidFill>
              </a:endParaRPr>
            </a:p>
          </p:txBody>
        </p:sp>
        <p:sp>
          <p:nvSpPr>
            <p:cNvPr id="26" name="TextBox 15"/>
            <p:cNvSpPr txBox="1"/>
            <p:nvPr/>
          </p:nvSpPr>
          <p:spPr>
            <a:xfrm rot="21181811">
              <a:off x="3899220" y="1860480"/>
              <a:ext cx="576064" cy="157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800" b="1" i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+ 19 %</a:t>
              </a:r>
              <a:endParaRPr lang="ru-RU" sz="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3474" y="6484036"/>
            <a:ext cx="2133600" cy="365125"/>
          </a:xfrm>
        </p:spPr>
        <p:txBody>
          <a:bodyPr/>
          <a:lstStyle/>
          <a:p>
            <a:fld id="{6EFAF6D5-0CDD-4B0D-BE36-43F58E6F4C9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8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69416"/>
            <a:ext cx="8496944" cy="1338828"/>
          </a:xfrm>
          <a:prstGeom prst="rect">
            <a:avLst/>
          </a:prstGeom>
          <a:solidFill>
            <a:schemeClr val="bg2">
              <a:lumMod val="90000"/>
              <a:alpha val="14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9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МЕРОПРИЯТИЙ ГОСУДАРСТВЕННОЙ ПРОГРАММЫ «СОДЕЙСТВИЕ ЗАНЯТОСТИ НАСЕЛЕНИЯ ИВАНОВСКОЙ ОБЛАСТИ» В 2022 ГОДУ </a:t>
            </a:r>
            <a:endParaRPr lang="ru-RU" sz="9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38">
            <a:extLst>
              <a:ext uri="{FF2B5EF4-FFF2-40B4-BE49-F238E27FC236}">
                <a16:creationId xmlns:a16="http://schemas.microsoft.com/office/drawing/2014/main" id="{AE69ED3A-4C5D-48B4-9D27-8ADE4435BDFC}"/>
              </a:ext>
            </a:extLst>
          </p:cNvPr>
          <p:cNvSpPr/>
          <p:nvPr/>
        </p:nvSpPr>
        <p:spPr>
          <a:xfrm>
            <a:off x="755576" y="1540581"/>
            <a:ext cx="8309531" cy="4818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24,0 тыс. граждан </a:t>
            </a:r>
          </a:p>
          <a:p>
            <a:pPr>
              <a:lnSpc>
                <a:spcPct val="90000"/>
              </a:lnSpc>
            </a:pPr>
            <a:r>
              <a:rPr lang="ru-RU" sz="2000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в мероприятиях активных форм занятости</a:t>
            </a:r>
          </a:p>
        </p:txBody>
      </p:sp>
      <p:graphicFrame>
        <p:nvGraphicFramePr>
          <p:cNvPr id="7" name="Таблица 2">
            <a:extLst>
              <a:ext uri="{FF2B5EF4-FFF2-40B4-BE49-F238E27FC236}">
                <a16:creationId xmlns:a16="http://schemas.microsoft.com/office/drawing/2014/main" id="{33D0C438-4142-41EC-8A02-F8C5337AC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864049"/>
              </p:ext>
            </p:extLst>
          </p:nvPr>
        </p:nvGraphicFramePr>
        <p:xfrm>
          <a:off x="1187624" y="2110622"/>
          <a:ext cx="7439201" cy="3690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72">
                  <a:extLst>
                    <a:ext uri="{9D8B030D-6E8A-4147-A177-3AD203B41FA5}">
                      <a16:colId xmlns:a16="http://schemas.microsoft.com/office/drawing/2014/main" val="350501170"/>
                    </a:ext>
                  </a:extLst>
                </a:gridCol>
                <a:gridCol w="5703720">
                  <a:extLst>
                    <a:ext uri="{9D8B030D-6E8A-4147-A177-3AD203B41FA5}">
                      <a16:colId xmlns:a16="http://schemas.microsoft.com/office/drawing/2014/main" val="3084202265"/>
                    </a:ext>
                  </a:extLst>
                </a:gridCol>
                <a:gridCol w="1390509">
                  <a:extLst>
                    <a:ext uri="{9D8B030D-6E8A-4147-A177-3AD203B41FA5}">
                      <a16:colId xmlns:a16="http://schemas.microsoft.com/office/drawing/2014/main" val="1373521714"/>
                    </a:ext>
                  </a:extLst>
                </a:gridCol>
              </a:tblGrid>
              <a:tr h="39695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33A0"/>
                          </a:solidFill>
                          <a:latin typeface="Montserrat Medium" panose="00000600000000000000" pitchFamily="2" charset="-52"/>
                        </a:rPr>
                        <a:t>№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452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33A0"/>
                          </a:solidFill>
                          <a:latin typeface="Montserrat Medium" panose="00000600000000000000" pitchFamily="2" charset="-52"/>
                          <a:ea typeface="+mn-ea"/>
                          <a:cs typeface="+mn-cs"/>
                        </a:rPr>
                        <a:t>Мероприятие</a:t>
                      </a:r>
                      <a:endParaRPr lang="ru-RU" sz="1200" b="1" dirty="0">
                        <a:latin typeface="Montserrat Medium" panose="00000600000000000000" pitchFamily="2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452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33A0"/>
                          </a:solidFill>
                          <a:latin typeface="Montserrat Medium" panose="00000600000000000000" pitchFamily="2" charset="-52"/>
                          <a:ea typeface="+mn-ea"/>
                          <a:cs typeface="+mn-cs"/>
                        </a:rPr>
                        <a:t>Численность участников</a:t>
                      </a:r>
                      <a:endParaRPr lang="ru-RU" sz="1200" b="1" kern="1200" dirty="0">
                        <a:solidFill>
                          <a:srgbClr val="0033A0"/>
                        </a:solidFill>
                        <a:latin typeface="Montserrat Medium" panose="000006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452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532997"/>
                  </a:ext>
                </a:extLst>
              </a:tr>
              <a:tr h="8660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33A0"/>
                          </a:solidFill>
                          <a:latin typeface="Montserrat 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Организация общественных и временных работ (в том числе в рамках ПДМ), из них:</a:t>
                      </a:r>
                    </a:p>
                    <a:p>
                      <a:pPr marL="0" marR="0" lvl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rgbClr val="0033A0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трудоустройство несовершеннолетних граждан в свободное от учебы время</a:t>
                      </a:r>
                      <a:endParaRPr lang="ru-RU" sz="1200" kern="1200" dirty="0">
                        <a:solidFill>
                          <a:srgbClr val="0033A0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3,4 тыс. человек</a:t>
                      </a:r>
                    </a:p>
                    <a:p>
                      <a:pPr marL="0" marR="0" lvl="0" indent="0" algn="ctr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rgbClr val="0033A0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2,5 тыс. человек</a:t>
                      </a:r>
                      <a:endParaRPr lang="ru-RU" sz="1200" dirty="0"/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436680"/>
                  </a:ext>
                </a:extLst>
              </a:tr>
              <a:tr h="4063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33A0"/>
                          </a:solidFill>
                          <a:latin typeface="Montserrat 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Профессиональное обучение безработных граждан (в том числе в рамках Национального проекта «Демография»)</a:t>
                      </a:r>
                      <a:endParaRPr lang="ru-RU" sz="1200" kern="1200" dirty="0">
                        <a:solidFill>
                          <a:srgbClr val="0033A0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304 человека</a:t>
                      </a:r>
                      <a:endParaRPr lang="ru-RU" sz="1200" dirty="0"/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076695"/>
                  </a:ext>
                </a:extLst>
              </a:tr>
              <a:tr h="4063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33A0"/>
                          </a:solidFill>
                          <a:latin typeface="Montserrat 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Социальная адаптация и психологическая поддержка безработных граждан	</a:t>
                      </a:r>
                      <a:endParaRPr lang="ru-RU" sz="1200" kern="1200" dirty="0">
                        <a:solidFill>
                          <a:srgbClr val="0033A0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2,8 тыс. человек</a:t>
                      </a:r>
                      <a:endParaRPr lang="ru-RU" sz="1200" kern="1200" dirty="0">
                        <a:solidFill>
                          <a:srgbClr val="0033A0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90259"/>
                  </a:ext>
                </a:extLst>
              </a:tr>
              <a:tr h="4083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3A0"/>
                          </a:solidFill>
                          <a:latin typeface="Montserrat "/>
                        </a:rPr>
                        <a:t>4</a:t>
                      </a:r>
                      <a:endParaRPr lang="ru-RU" sz="1200" dirty="0">
                        <a:solidFill>
                          <a:srgbClr val="0033A0"/>
                        </a:solidFill>
                        <a:latin typeface="Montserrat 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Профессиональная ориентация	</a:t>
                      </a:r>
                      <a:endParaRPr lang="ru-RU" sz="1200" kern="1200" dirty="0">
                        <a:solidFill>
                          <a:srgbClr val="0033A0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15,1 тыс. человек</a:t>
                      </a:r>
                      <a:endParaRPr lang="ru-RU" sz="1200" kern="1200" dirty="0">
                        <a:solidFill>
                          <a:srgbClr val="0033A0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4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3A0"/>
                          </a:solidFill>
                          <a:latin typeface="Montserrat "/>
                        </a:rPr>
                        <a:t>5</a:t>
                      </a:r>
                      <a:endParaRPr lang="ru-RU" sz="1200" dirty="0">
                        <a:solidFill>
                          <a:srgbClr val="0033A0"/>
                        </a:solidFill>
                        <a:latin typeface="Montserrat 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Содействие в организации предпринимательской деятельности</a:t>
                      </a:r>
                    </a:p>
                    <a:p>
                      <a:pPr marL="0" marR="0" lvl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baseline="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2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олучили консультационные услуги</a:t>
                      </a:r>
                    </a:p>
                    <a:p>
                      <a:pPr marL="0" marR="0" lvl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baseline="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2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казана финансовая помощь на открытие собственного дела</a:t>
                      </a:r>
                      <a:endParaRPr lang="ru-RU" sz="1200" kern="1200" dirty="0">
                        <a:solidFill>
                          <a:srgbClr val="0033A0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lvl="0" indent="0" algn="ctr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466 человек</a:t>
                      </a:r>
                    </a:p>
                    <a:p>
                      <a:pPr marL="0" marR="0" lvl="0" indent="0" algn="ctr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14 человек</a:t>
                      </a:r>
                      <a:endParaRPr lang="ru-RU" sz="1200" kern="1200" dirty="0">
                        <a:solidFill>
                          <a:srgbClr val="0033A0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3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3A0"/>
                          </a:solidFill>
                          <a:latin typeface="Montserrat "/>
                        </a:rPr>
                        <a:t>6</a:t>
                      </a:r>
                      <a:endParaRPr lang="ru-RU" sz="1200" dirty="0">
                        <a:solidFill>
                          <a:srgbClr val="0033A0"/>
                        </a:solidFill>
                        <a:latin typeface="Montserrat 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Участники ярмарок вакансий</a:t>
                      </a:r>
                      <a:endParaRPr lang="ru-RU" sz="1200" kern="1200" dirty="0">
                        <a:solidFill>
                          <a:srgbClr val="0033A0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3,1 тыс. человек</a:t>
                      </a:r>
                      <a:endParaRPr lang="ru-RU" sz="1200" kern="1200" dirty="0">
                        <a:solidFill>
                          <a:srgbClr val="0033A0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Рисунок 23">
            <a:extLst>
              <a:ext uri="{FF2B5EF4-FFF2-40B4-BE49-F238E27FC236}">
                <a16:creationId xmlns:a16="http://schemas.microsoft.com/office/drawing/2014/main" id="{CE4DA40D-78AB-4E70-B151-EF10E3DECDBF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439608" y="5661248"/>
            <a:ext cx="1900144" cy="1154986"/>
          </a:xfrm>
          <a:prstGeom prst="rect">
            <a:avLst/>
          </a:prstGeom>
          <a:ln w="0">
            <a:noFill/>
          </a:ln>
        </p:spPr>
      </p:pic>
      <p:pic>
        <p:nvPicPr>
          <p:cNvPr id="9" name="Graphic 6"/>
          <p:cNvPicPr/>
          <p:nvPr/>
        </p:nvPicPr>
        <p:blipFill>
          <a:blip r:embed="rId3" cstate="print"/>
          <a:stretch/>
        </p:blipFill>
        <p:spPr>
          <a:xfrm>
            <a:off x="7524328" y="6093296"/>
            <a:ext cx="1170900" cy="489261"/>
          </a:xfrm>
          <a:prstGeom prst="rect">
            <a:avLst/>
          </a:prstGeom>
          <a:ln w="0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5098" y="6441398"/>
            <a:ext cx="2133600" cy="365125"/>
          </a:xfrm>
        </p:spPr>
        <p:txBody>
          <a:bodyPr/>
          <a:lstStyle/>
          <a:p>
            <a:fld id="{6EFAF6D5-0CDD-4B0D-BE36-43F58E6F4C9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2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539" y="260648"/>
            <a:ext cx="8496944" cy="969496"/>
          </a:xfrm>
          <a:prstGeom prst="rect">
            <a:avLst/>
          </a:prstGeom>
          <a:solidFill>
            <a:schemeClr val="bg2">
              <a:lumMod val="90000"/>
              <a:alpha val="14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9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ПОКАЗАТЕЛИ РЕГИСТРИРУЕМОГО РЫНКА ТРУДА ИВАНОВСКОЙ 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</a:t>
            </a:r>
            <a:endParaRPr lang="ru-RU" sz="9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17080685"/>
              </p:ext>
            </p:extLst>
          </p:nvPr>
        </p:nvGraphicFramePr>
        <p:xfrm>
          <a:off x="339963" y="1124744"/>
          <a:ext cx="8724096" cy="2937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13427868"/>
              </p:ext>
            </p:extLst>
          </p:nvPr>
        </p:nvGraphicFramePr>
        <p:xfrm>
          <a:off x="317296" y="3933056"/>
          <a:ext cx="8769429" cy="279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EFAF6D5-0CDD-4B0D-BE36-43F58E6F4C9A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9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8965</TotalTime>
  <Words>1525</Words>
  <Application>Microsoft Office PowerPoint</Application>
  <PresentationFormat>Экран (4:3)</PresentationFormat>
  <Paragraphs>321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Arial Black</vt:lpstr>
      <vt:lpstr>Book Antiqua</vt:lpstr>
      <vt:lpstr>Calibri</vt:lpstr>
      <vt:lpstr>Century Gothic</vt:lpstr>
      <vt:lpstr>Montserrat</vt:lpstr>
      <vt:lpstr>Montserrat </vt:lpstr>
      <vt:lpstr>Montserrat Medium</vt:lpstr>
      <vt:lpstr>Tahoma</vt:lpstr>
      <vt:lpstr>Times New Roman</vt:lpstr>
      <vt:lpstr>Verdana</vt:lpstr>
      <vt:lpstr>Wingdings</vt:lpstr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.</dc:creator>
  <cp:lastModifiedBy>User</cp:lastModifiedBy>
  <cp:revision>845</cp:revision>
  <cp:lastPrinted>2023-04-27T07:50:27Z</cp:lastPrinted>
  <dcterms:created xsi:type="dcterms:W3CDTF">2014-03-14T19:09:13Z</dcterms:created>
  <dcterms:modified xsi:type="dcterms:W3CDTF">2023-05-17T07:01:46Z</dcterms:modified>
</cp:coreProperties>
</file>