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336" r:id="rId3"/>
    <p:sldId id="324" r:id="rId4"/>
    <p:sldId id="317" r:id="rId5"/>
    <p:sldId id="290" r:id="rId6"/>
    <p:sldId id="328" r:id="rId7"/>
    <p:sldId id="322" r:id="rId8"/>
    <p:sldId id="311" r:id="rId9"/>
    <p:sldId id="326" r:id="rId10"/>
    <p:sldId id="313" r:id="rId11"/>
    <p:sldId id="334" r:id="rId12"/>
    <p:sldId id="332" r:id="rId13"/>
    <p:sldId id="330" r:id="rId14"/>
    <p:sldId id="268" r:id="rId15"/>
    <p:sldId id="325" r:id="rId16"/>
  </p:sldIdLst>
  <p:sldSz cx="9144000" cy="5143500" type="screen16x9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C31"/>
    <a:srgbClr val="00549A"/>
    <a:srgbClr val="CC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452" autoAdjust="0"/>
    <p:restoredTop sz="93904" autoAdjust="0"/>
  </p:normalViewPr>
  <p:slideViewPr>
    <p:cSldViewPr>
      <p:cViewPr varScale="1">
        <p:scale>
          <a:sx n="98" d="100"/>
          <a:sy n="98" d="100"/>
        </p:scale>
        <p:origin x="72" y="48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Кол-во страхователей</c:v>
                </c:pt>
              </c:strCache>
            </c:strRef>
          </c:tx>
          <c:spPr>
            <a:ln w="76200" cap="rnd">
              <a:solidFill>
                <a:srgbClr val="00549A"/>
              </a:solidFill>
              <a:round/>
            </a:ln>
            <a:effectLst>
              <a:glow rad="355600">
                <a:schemeClr val="accent5">
                  <a:satMod val="175000"/>
                  <a:alpha val="40000"/>
                </a:schemeClr>
              </a:glow>
            </a:effectLst>
          </c:spPr>
          <c:marker>
            <c:symbol val="circle"/>
            <c:size val="5"/>
            <c:spPr>
              <a:solidFill>
                <a:srgbClr val="00549A"/>
              </a:solidFill>
              <a:ln w="76200">
                <a:solidFill>
                  <a:schemeClr val="accent1"/>
                </a:solidFill>
              </a:ln>
              <a:effectLst>
                <a:glow rad="355600">
                  <a:schemeClr val="accent5">
                    <a:satMod val="175000"/>
                    <a:alpha val="40000"/>
                  </a:schemeClr>
                </a:glow>
              </a:effectLst>
              <a:scene3d>
                <a:camera prst="orthographicFront"/>
                <a:lightRig rig="threePt" dir="t"/>
              </a:scene3d>
              <a:sp3d>
                <a:bevelT prst="relaxedInset"/>
              </a:sp3d>
            </c:spPr>
          </c:marke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264</a:t>
                    </a:r>
                    <a:endParaRPr lang="en-US" dirty="0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399</a:t>
                    </a:r>
                    <a:endParaRPr lang="en-US" dirty="0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442</a:t>
                    </a:r>
                    <a:endParaRPr lang="en-US" dirty="0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500</a:t>
                    </a:r>
                    <a:endParaRPr lang="en-US" dirty="0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mtClean="0"/>
                      <a:t>778</a:t>
                    </a:r>
                    <a:endParaRPr lang="en-US" dirty="0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smtClean="0"/>
                      <a:t>738</a:t>
                    </a:r>
                    <a:endParaRPr lang="en-US" dirty="0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3.2500000000000112E-2"/>
                  <c:y val="-5.1599953861087067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699</a:t>
                    </a:r>
                    <a:endParaRPr lang="en-US" dirty="0"/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/>
              <c:tx>
                <c:rich>
                  <a:bodyPr/>
                  <a:lstStyle/>
                  <a:p>
                    <a:r>
                      <a:rPr lang="en-US" smtClean="0"/>
                      <a:t>720</a:t>
                    </a:r>
                    <a:endParaRPr lang="en-US" dirty="0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/>
              <c:tx>
                <c:rich>
                  <a:bodyPr/>
                  <a:lstStyle/>
                  <a:p>
                    <a:r>
                      <a:rPr lang="en-US" smtClean="0"/>
                      <a:t>796</a:t>
                    </a:r>
                    <a:endParaRPr lang="en-US" dirty="0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Лист1!$A$2:$A$10</c:f>
              <c:numCache>
                <c:formatCode>General</c:formatCode>
                <c:ptCount val="9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</c:numCache>
            </c:num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26.4</c:v>
                </c:pt>
                <c:pt idx="1">
                  <c:v>39.9</c:v>
                </c:pt>
                <c:pt idx="2">
                  <c:v>44.2</c:v>
                </c:pt>
                <c:pt idx="3">
                  <c:v>50</c:v>
                </c:pt>
                <c:pt idx="4">
                  <c:v>77.8</c:v>
                </c:pt>
                <c:pt idx="5">
                  <c:v>73.8</c:v>
                </c:pt>
                <c:pt idx="6">
                  <c:v>69.900000000000006</c:v>
                </c:pt>
                <c:pt idx="7">
                  <c:v>72</c:v>
                </c:pt>
                <c:pt idx="8">
                  <c:v>77.8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Финансирование, млн. руб.</c:v>
                </c:pt>
              </c:strCache>
            </c:strRef>
          </c:tx>
          <c:spPr>
            <a:ln w="76200" cap="rnd">
              <a:solidFill>
                <a:schemeClr val="accent2"/>
              </a:solidFill>
              <a:round/>
            </a:ln>
            <a:effectLst>
              <a:glow rad="330200">
                <a:schemeClr val="accent2">
                  <a:satMod val="175000"/>
                  <a:alpha val="40000"/>
                </a:schemeClr>
              </a:glow>
            </a:effectLst>
          </c:spPr>
          <c:marker>
            <c:symbol val="circle"/>
            <c:size val="5"/>
            <c:spPr>
              <a:solidFill>
                <a:srgbClr val="C00000"/>
              </a:solidFill>
              <a:ln w="76200">
                <a:solidFill>
                  <a:schemeClr val="accent2"/>
                </a:solidFill>
              </a:ln>
              <a:effectLst>
                <a:glow rad="330200">
                  <a:schemeClr val="accent2">
                    <a:satMod val="175000"/>
                    <a:alpha val="40000"/>
                  </a:schemeClr>
                </a:glow>
              </a:effectLst>
              <a:scene3d>
                <a:camera prst="orthographicFront"/>
                <a:lightRig rig="threePt" dir="t"/>
              </a:scene3d>
              <a:sp3d>
                <a:bevelT w="127000" prst="slope"/>
              </a:sp3d>
            </c:spPr>
          </c:marker>
          <c:dLbls>
            <c:dLbl>
              <c:idx val="0"/>
              <c:layout>
                <c:manualLayout>
                  <c:x val="-2.3287037037037037E-2"/>
                  <c:y val="4.4907907165024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2.0200617283950617E-2"/>
                  <c:y val="4.116619367026347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2.4830246913580361E-2"/>
                  <c:y val="3.482998245850762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2.9459876543209876E-2"/>
                  <c:y val="4.750248594978013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Лист1!$A$2:$A$10</c:f>
              <c:numCache>
                <c:formatCode>General</c:formatCode>
                <c:ptCount val="9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</c:numCache>
            </c:numRef>
          </c:cat>
          <c:val>
            <c:numRef>
              <c:f>Лист1!$C$2:$C$10</c:f>
              <c:numCache>
                <c:formatCode>General</c:formatCode>
                <c:ptCount val="9"/>
                <c:pt idx="0">
                  <c:v>13.4</c:v>
                </c:pt>
                <c:pt idx="1">
                  <c:v>14.3</c:v>
                </c:pt>
                <c:pt idx="2">
                  <c:v>17.399999999999999</c:v>
                </c:pt>
                <c:pt idx="3">
                  <c:v>19.600000000000001</c:v>
                </c:pt>
                <c:pt idx="4">
                  <c:v>22.6</c:v>
                </c:pt>
                <c:pt idx="5">
                  <c:v>22.8</c:v>
                </c:pt>
                <c:pt idx="6">
                  <c:v>23.7</c:v>
                </c:pt>
                <c:pt idx="7">
                  <c:v>27.2</c:v>
                </c:pt>
                <c:pt idx="8">
                  <c:v>34.6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2077072"/>
        <c:axId val="142077464"/>
      </c:lineChart>
      <c:catAx>
        <c:axId val="1420770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2077464"/>
        <c:crosses val="autoZero"/>
        <c:auto val="1"/>
        <c:lblAlgn val="ctr"/>
        <c:lblOffset val="100"/>
        <c:noMultiLvlLbl val="0"/>
      </c:catAx>
      <c:valAx>
        <c:axId val="14207746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1420770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3.745867326744505E-2"/>
          <c:y val="4.2564267374882128E-2"/>
          <c:w val="0.9025659184424184"/>
          <c:h val="0.85986827545506528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страховых случаев</c:v>
                </c:pt>
              </c:strCache>
            </c:strRef>
          </c:tx>
          <c:spPr>
            <a:ln>
              <a:solidFill>
                <a:srgbClr val="FFC000"/>
              </a:solidFill>
            </a:ln>
          </c:spPr>
          <c:marker>
            <c:symbol val="square"/>
            <c:size val="3"/>
            <c:spPr>
              <a:solidFill>
                <a:srgbClr val="FFC000"/>
              </a:solidFill>
              <a:ln w="42250">
                <a:solidFill>
                  <a:srgbClr val="FFC000"/>
                </a:solidFill>
              </a:ln>
            </c:spPr>
          </c:marke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517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479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449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421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267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1.5190515856602501E-2"/>
                  <c:y val="-3.6096213133380815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261</a:t>
                    </a:r>
                    <a:endParaRPr lang="en-US" dirty="0"/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3.7392580657621188E-2"/>
                  <c:y val="-1.863665700505775E-2"/>
                </c:manualLayout>
              </c:layout>
              <c:tx>
                <c:rich>
                  <a:bodyPr/>
                  <a:lstStyle/>
                  <a:p>
                    <a:pPr>
                      <a:defRPr sz="1330" b="1" i="0" u="none" strike="noStrike" baseline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defRPr>
                    </a:pPr>
                    <a:r>
                      <a:rPr lang="en-US" dirty="0" smtClean="0"/>
                      <a:t>208</a:t>
                    </a:r>
                    <a:endParaRPr lang="en-US" dirty="0"/>
                  </a:p>
                </c:rich>
              </c:tx>
              <c:numFmt formatCode="#,##0" sourceLinked="0"/>
              <c:spPr>
                <a:solidFill>
                  <a:srgbClr val="FFC000"/>
                </a:solidFill>
                <a:ln>
                  <a:solidFill>
                    <a:srgbClr val="FFC000"/>
                  </a:solidFill>
                </a:ln>
              </c:sp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" sourceLinked="0"/>
            <c:spPr>
              <a:solidFill>
                <a:srgbClr val="FFC000"/>
              </a:solidFill>
              <a:ln>
                <a:solidFill>
                  <a:srgbClr val="FFC000"/>
                </a:solidFill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3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Лист1!$A$3:$A$10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Лист1!$B$3:$B$10</c:f>
              <c:numCache>
                <c:formatCode>#,##0</c:formatCode>
                <c:ptCount val="8"/>
                <c:pt idx="0">
                  <c:v>517</c:v>
                </c:pt>
                <c:pt idx="1">
                  <c:v>479</c:v>
                </c:pt>
                <c:pt idx="2">
                  <c:v>449</c:v>
                </c:pt>
                <c:pt idx="3">
                  <c:v>421</c:v>
                </c:pt>
                <c:pt idx="4">
                  <c:v>267</c:v>
                </c:pt>
                <c:pt idx="5">
                  <c:v>261</c:v>
                </c:pt>
                <c:pt idx="6" formatCode="General">
                  <c:v>220</c:v>
                </c:pt>
                <c:pt idx="7" formatCode="General">
                  <c:v>208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Несчастные случаи с легким исходом</c:v>
                </c:pt>
              </c:strCache>
            </c:strRef>
          </c:tx>
          <c:spPr>
            <a:ln>
              <a:solidFill>
                <a:srgbClr val="9999FF"/>
              </a:solidFill>
            </a:ln>
          </c:spPr>
          <c:marker>
            <c:symbol val="square"/>
            <c:size val="3"/>
            <c:spPr>
              <a:solidFill>
                <a:srgbClr val="9999FF"/>
              </a:solidFill>
              <a:ln w="42250">
                <a:solidFill>
                  <a:srgbClr val="9999FF"/>
                </a:solidFill>
              </a:ln>
            </c:spPr>
          </c:marker>
          <c:dLbls>
            <c:dLbl>
              <c:idx val="4"/>
              <c:layout>
                <c:manualLayout>
                  <c:x val="-5.1647776459170416E-2"/>
                  <c:y val="2.2699624113700603E-2"/>
                </c:manualLayout>
              </c:layout>
              <c:spPr>
                <a:solidFill>
                  <a:srgbClr val="B381D9"/>
                </a:solidFill>
                <a:ln>
                  <a:solidFill>
                    <a:srgbClr val="9999FF"/>
                  </a:solidFill>
                </a:ln>
              </c:spPr>
              <c:txPr>
                <a:bodyPr/>
                <a:lstStyle/>
                <a:p>
                  <a:pPr>
                    <a:defRPr sz="133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3.8947368550177962E-2"/>
                  <c:y val="-1.2476085412637431E-2"/>
                </c:manualLayout>
              </c:layout>
              <c:tx>
                <c:rich>
                  <a:bodyPr/>
                  <a:lstStyle/>
                  <a:p>
                    <a:pPr>
                      <a:defRPr sz="1330" b="1" i="0" u="none" strike="noStrike" baseline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defRPr>
                    </a:pPr>
                    <a:r>
                      <a:rPr lang="en-US" dirty="0" smtClean="0"/>
                      <a:t>225</a:t>
                    </a:r>
                    <a:endParaRPr lang="en-US" dirty="0"/>
                  </a:p>
                </c:rich>
              </c:tx>
              <c:spPr>
                <a:solidFill>
                  <a:srgbClr val="B381D9"/>
                </a:solidFill>
                <a:ln>
                  <a:solidFill>
                    <a:srgbClr val="9999FF"/>
                  </a:solidFill>
                </a:ln>
              </c:spPr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3.7395781028422843E-2"/>
                  <c:y val="2.2887452034218597E-3"/>
                </c:manualLayout>
              </c:layout>
              <c:tx>
                <c:rich>
                  <a:bodyPr/>
                  <a:lstStyle/>
                  <a:p>
                    <a:pPr>
                      <a:defRPr sz="1330" b="1" i="0" u="none" strike="noStrike" baseline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defRPr>
                    </a:pPr>
                    <a:r>
                      <a:rPr lang="en-US" dirty="0" smtClean="0"/>
                      <a:t>178</a:t>
                    </a:r>
                    <a:endParaRPr lang="en-US" dirty="0"/>
                  </a:p>
                </c:rich>
              </c:tx>
              <c:spPr>
                <a:solidFill>
                  <a:srgbClr val="B381D9"/>
                </a:solidFill>
                <a:ln>
                  <a:solidFill>
                    <a:srgbClr val="9999FF"/>
                  </a:solidFill>
                </a:ln>
              </c:spPr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7.7169538611766902E-3"/>
                  <c:y val="1.139878440277860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3"/>
              <c:layout>
                <c:manualLayout>
                  <c:x val="-3.7714854455726816E-2"/>
                  <c:y val="-1.51879951787732E-2"/>
                </c:manualLayout>
              </c:layout>
              <c:spPr>
                <a:solidFill>
                  <a:srgbClr val="B381D9"/>
                </a:solidFill>
                <a:ln>
                  <a:solidFill>
                    <a:srgbClr val="9999FF"/>
                  </a:solidFill>
                </a:ln>
              </c:spPr>
              <c:txPr>
                <a:bodyPr/>
                <a:lstStyle/>
                <a:p>
                  <a:pPr>
                    <a:defRPr sz="133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solidFill>
                <a:srgbClr val="B381D9"/>
              </a:solidFill>
              <a:ln>
                <a:solidFill>
                  <a:srgbClr val="9999FF"/>
                </a:solidFill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3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Лист1!$A$3:$A$10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Лист1!$C$3:$C$10</c:f>
              <c:numCache>
                <c:formatCode>#,##0</c:formatCode>
                <c:ptCount val="8"/>
                <c:pt idx="0">
                  <c:v>437</c:v>
                </c:pt>
                <c:pt idx="1">
                  <c:v>418</c:v>
                </c:pt>
                <c:pt idx="2">
                  <c:v>382</c:v>
                </c:pt>
                <c:pt idx="3">
                  <c:v>348</c:v>
                </c:pt>
                <c:pt idx="4">
                  <c:v>250</c:v>
                </c:pt>
                <c:pt idx="5">
                  <c:v>225</c:v>
                </c:pt>
                <c:pt idx="6" formatCode="General">
                  <c:v>185</c:v>
                </c:pt>
                <c:pt idx="7" formatCode="General">
                  <c:v>178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Несчастные случаи со смертельным исходом</c:v>
                </c:pt>
              </c:strCache>
            </c:strRef>
          </c:tx>
          <c:spPr>
            <a:ln w="57150">
              <a:solidFill>
                <a:srgbClr val="006C31"/>
              </a:solidFill>
            </a:ln>
          </c:spPr>
          <c:marker>
            <c:symbol val="square"/>
            <c:size val="3"/>
            <c:spPr>
              <a:solidFill>
                <a:srgbClr val="00B050"/>
              </a:solidFill>
              <a:ln>
                <a:solidFill>
                  <a:srgbClr val="C00000"/>
                </a:solidFill>
              </a:ln>
            </c:spPr>
          </c:marker>
          <c:dLbls>
            <c:dLbl>
              <c:idx val="0"/>
              <c:layout>
                <c:manualLayout>
                  <c:x val="-2.4041682576197505E-2"/>
                  <c:y val="-4.0617531653055709E-3"/>
                </c:manualLayout>
              </c:layout>
              <c:spPr>
                <a:solidFill>
                  <a:srgbClr val="006C31"/>
                </a:solidFill>
                <a:ln>
                  <a:solidFill>
                    <a:srgbClr val="7030A0"/>
                  </a:solidFill>
                </a:ln>
              </c:spPr>
              <c:txPr>
                <a:bodyPr/>
                <a:lstStyle/>
                <a:p>
                  <a:pPr>
                    <a:defRPr sz="1330" b="1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2.0711193511865043E-2"/>
                  <c:y val="-7.123821994356746E-3"/>
                </c:manualLayout>
              </c:layout>
              <c:spPr>
                <a:solidFill>
                  <a:srgbClr val="006C31"/>
                </a:solidFill>
                <a:ln>
                  <a:solidFill>
                    <a:srgbClr val="7030A0"/>
                  </a:solidFill>
                </a:ln>
              </c:spPr>
              <c:txPr>
                <a:bodyPr/>
                <a:lstStyle/>
                <a:p>
                  <a:pPr>
                    <a:defRPr sz="1330" b="1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4769681287426855E-2"/>
                  <c:y val="-6.4647382107224944E-3"/>
                </c:manualLayout>
              </c:layout>
              <c:spPr>
                <a:solidFill>
                  <a:srgbClr val="006C31"/>
                </a:solidFill>
                <a:ln>
                  <a:solidFill>
                    <a:srgbClr val="7030A0"/>
                  </a:solidFill>
                </a:ln>
              </c:spPr>
              <c:txPr>
                <a:bodyPr/>
                <a:lstStyle/>
                <a:p>
                  <a:pPr>
                    <a:defRPr sz="1330" b="1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1.7847759797142735E-2"/>
                  <c:y val="-1.0186175608136769E-2"/>
                </c:manualLayout>
              </c:layout>
              <c:spPr>
                <a:solidFill>
                  <a:srgbClr val="006C31"/>
                </a:solidFill>
                <a:ln>
                  <a:solidFill>
                    <a:srgbClr val="7030A0"/>
                  </a:solidFill>
                </a:ln>
              </c:spPr>
              <c:txPr>
                <a:bodyPr/>
                <a:lstStyle/>
                <a:p>
                  <a:pPr>
                    <a:defRPr sz="1330" b="1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1.3356790943071893E-2"/>
                  <c:y val="-4.8554119100749533E-3"/>
                </c:manualLayout>
              </c:layout>
              <c:spPr>
                <a:solidFill>
                  <a:srgbClr val="006C31"/>
                </a:solidFill>
                <a:ln>
                  <a:solidFill>
                    <a:srgbClr val="7030A0"/>
                  </a:solidFill>
                </a:ln>
              </c:spPr>
              <c:txPr>
                <a:bodyPr/>
                <a:lstStyle/>
                <a:p>
                  <a:pPr>
                    <a:defRPr sz="1330" b="1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5.01890035352133E-3"/>
                  <c:y val="-6.9783096958888581E-3"/>
                </c:manualLayout>
              </c:layout>
              <c:tx>
                <c:rich>
                  <a:bodyPr/>
                  <a:lstStyle/>
                  <a:p>
                    <a:pPr>
                      <a:defRPr sz="1331" b="1" i="0" u="none" strike="noStrike" baseline="0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</a:defRPr>
                    </a:pPr>
                    <a:r>
                      <a:rPr lang="en-US" dirty="0" smtClean="0"/>
                      <a:t>0</a:t>
                    </a:r>
                    <a:endParaRPr lang="en-US" dirty="0"/>
                  </a:p>
                </c:rich>
              </c:tx>
              <c:spPr>
                <a:solidFill>
                  <a:srgbClr val="006C31"/>
                </a:solidFill>
                <a:ln>
                  <a:solidFill>
                    <a:srgbClr val="7030A0"/>
                  </a:solidFill>
                </a:ln>
              </c:spPr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8.4041779527103851E-3"/>
                  <c:y val="-9.085397340612025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2.207628480523419E-2"/>
                  <c:y val="-9.8122231703581652E-3"/>
                </c:manualLayout>
              </c:layout>
              <c:tx>
                <c:rich>
                  <a:bodyPr/>
                  <a:lstStyle/>
                  <a:p>
                    <a:pPr>
                      <a:defRPr sz="1331" b="1" i="0" u="none" strike="noStrike" baseline="0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</a:defRPr>
                    </a:pPr>
                    <a:r>
                      <a:rPr lang="en-US" dirty="0" smtClean="0"/>
                      <a:t>0</a:t>
                    </a:r>
                    <a:endParaRPr lang="en-US" dirty="0"/>
                  </a:p>
                </c:rich>
              </c:tx>
              <c:spPr>
                <a:solidFill>
                  <a:srgbClr val="006C31"/>
                </a:solidFill>
                <a:ln>
                  <a:solidFill>
                    <a:srgbClr val="7030A0"/>
                  </a:solidFill>
                </a:ln>
              </c:spPr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3"/>
              <c:layout>
                <c:manualLayout>
                  <c:x val="-3.6264259754789752E-2"/>
                  <c:y val="-1.3906179053312718E-2"/>
                </c:manualLayout>
              </c:layout>
              <c:tx>
                <c:rich>
                  <a:bodyPr/>
                  <a:lstStyle/>
                  <a:p>
                    <a:pPr>
                      <a:defRPr sz="1330" b="1" i="0" u="none" strike="noStrike" baseline="0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</a:defRPr>
                    </a:pPr>
                    <a:r>
                      <a:rPr lang="ru-RU"/>
                      <a:t>1 886</a:t>
                    </a:r>
                  </a:p>
                </c:rich>
              </c:tx>
              <c:spPr>
                <a:solidFill>
                  <a:srgbClr val="006C31"/>
                </a:solidFill>
                <a:ln>
                  <a:solidFill>
                    <a:srgbClr val="7030A0"/>
                  </a:solidFill>
                </a:ln>
              </c:spPr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solidFill>
                <a:srgbClr val="006C31"/>
              </a:solidFill>
              <a:ln>
                <a:solidFill>
                  <a:srgbClr val="7030A0"/>
                </a:solidFill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3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Лист1!$A$3:$A$10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Лист1!$E$3:$E$10</c:f>
              <c:numCache>
                <c:formatCode>#,##0</c:formatCode>
                <c:ptCount val="8"/>
                <c:pt idx="0">
                  <c:v>1</c:v>
                </c:pt>
                <c:pt idx="1">
                  <c:v>2</c:v>
                </c:pt>
                <c:pt idx="2">
                  <c:v>2</c:v>
                </c:pt>
                <c:pt idx="3">
                  <c:v>6</c:v>
                </c:pt>
                <c:pt idx="4">
                  <c:v>2</c:v>
                </c:pt>
                <c:pt idx="5">
                  <c:v>0</c:v>
                </c:pt>
                <c:pt idx="6" formatCode="General">
                  <c:v>0</c:v>
                </c:pt>
                <c:pt idx="7" formatCode="General">
                  <c:v>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2078248"/>
        <c:axId val="142078640"/>
      </c:lineChart>
      <c:lineChart>
        <c:grouping val="standard"/>
        <c:varyColors val="0"/>
        <c:ser>
          <c:idx val="2"/>
          <c:order val="2"/>
          <c:tx>
            <c:strRef>
              <c:f>Лист1!$D$1</c:f>
              <c:strCache>
                <c:ptCount val="1"/>
                <c:pt idx="0">
                  <c:v>Несчастные случаи с тяжелым исходом</c:v>
                </c:pt>
              </c:strCache>
            </c:strRef>
          </c:tx>
          <c:spPr>
            <a:ln w="42250">
              <a:solidFill>
                <a:srgbClr val="0070C0"/>
              </a:solidFill>
            </a:ln>
          </c:spPr>
          <c:marker>
            <c:symbol val="square"/>
            <c:size val="3"/>
            <c:spPr>
              <a:solidFill>
                <a:srgbClr val="0070C0"/>
              </a:solidFill>
              <a:ln>
                <a:solidFill>
                  <a:srgbClr val="0070C0"/>
                </a:solidFill>
              </a:ln>
            </c:spPr>
          </c:marker>
          <c:dLbls>
            <c:dLbl>
              <c:idx val="0"/>
              <c:layout>
                <c:manualLayout>
                  <c:x val="-3.1723125349967393E-2"/>
                  <c:y val="-3.8385294608284447E-3"/>
                </c:manualLayout>
              </c:layout>
              <c:spPr>
                <a:solidFill>
                  <a:schemeClr val="accent1">
                    <a:lumMod val="75000"/>
                  </a:schemeClr>
                </a:solidFill>
                <a:ln>
                  <a:solidFill>
                    <a:srgbClr val="0070C0"/>
                  </a:solidFill>
                </a:ln>
              </c:spPr>
              <c:txPr>
                <a:bodyPr/>
                <a:lstStyle/>
                <a:p>
                  <a:pPr>
                    <a:defRPr sz="1330" b="1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2.4016092046542321E-2"/>
                  <c:y val="-3.2418815768733389E-3"/>
                </c:manualLayout>
              </c:layout>
              <c:spPr>
                <a:solidFill>
                  <a:schemeClr val="accent1">
                    <a:lumMod val="75000"/>
                  </a:schemeClr>
                </a:solidFill>
                <a:ln>
                  <a:solidFill>
                    <a:srgbClr val="0070C0"/>
                  </a:solidFill>
                </a:ln>
              </c:spPr>
              <c:txPr>
                <a:bodyPr/>
                <a:lstStyle/>
                <a:p>
                  <a:pPr>
                    <a:defRPr sz="1330" b="1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3.2041710534132975E-2"/>
                  <c:y val="-9.5411189651165408E-4"/>
                </c:manualLayout>
              </c:layout>
              <c:spPr>
                <a:solidFill>
                  <a:schemeClr val="accent1">
                    <a:lumMod val="75000"/>
                  </a:schemeClr>
                </a:solidFill>
                <a:ln>
                  <a:solidFill>
                    <a:srgbClr val="0070C0"/>
                  </a:solidFill>
                </a:ln>
              </c:spPr>
              <c:txPr>
                <a:bodyPr/>
                <a:lstStyle/>
                <a:p>
                  <a:pPr>
                    <a:defRPr sz="1330" b="1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3.0824751205376002E-2"/>
                  <c:y val="-8.0264335345408035E-3"/>
                </c:manualLayout>
              </c:layout>
              <c:spPr>
                <a:solidFill>
                  <a:schemeClr val="accent1">
                    <a:lumMod val="75000"/>
                  </a:schemeClr>
                </a:solidFill>
                <a:ln>
                  <a:solidFill>
                    <a:srgbClr val="0070C0"/>
                  </a:solidFill>
                </a:ln>
              </c:spPr>
              <c:txPr>
                <a:bodyPr/>
                <a:lstStyle/>
                <a:p>
                  <a:pPr>
                    <a:defRPr sz="1330" b="1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2.503869863025281E-2"/>
                  <c:y val="-6.209160829722448E-5"/>
                </c:manualLayout>
              </c:layout>
              <c:tx>
                <c:rich>
                  <a:bodyPr/>
                  <a:lstStyle/>
                  <a:p>
                    <a:pPr>
                      <a:defRPr sz="1331" b="1" i="0" u="none" strike="noStrike" baseline="0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</a:defRPr>
                    </a:pPr>
                    <a:r>
                      <a:rPr lang="en-US" dirty="0" smtClean="0"/>
                      <a:t>26</a:t>
                    </a:r>
                    <a:endParaRPr lang="en-US" dirty="0"/>
                  </a:p>
                </c:rich>
              </c:tx>
              <c:spPr>
                <a:solidFill>
                  <a:schemeClr val="accent1">
                    <a:lumMod val="75000"/>
                  </a:schemeClr>
                </a:solidFill>
                <a:ln>
                  <a:solidFill>
                    <a:srgbClr val="0070C0"/>
                  </a:solidFill>
                </a:ln>
              </c:spPr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3.1002870310464982E-2"/>
                  <c:y val="-1.6271280860239878E-2"/>
                </c:manualLayout>
              </c:layout>
              <c:tx>
                <c:rich>
                  <a:bodyPr/>
                  <a:lstStyle/>
                  <a:p>
                    <a:pPr>
                      <a:defRPr sz="1331" b="1" i="0" u="none" strike="noStrike" baseline="0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</a:defRPr>
                    </a:pPr>
                    <a:r>
                      <a:rPr lang="en-US" dirty="0" smtClean="0"/>
                      <a:t>28</a:t>
                    </a:r>
                    <a:endParaRPr lang="en-US" dirty="0"/>
                  </a:p>
                </c:rich>
              </c:tx>
              <c:spPr>
                <a:solidFill>
                  <a:schemeClr val="accent1">
                    <a:lumMod val="75000"/>
                  </a:schemeClr>
                </a:solidFill>
                <a:ln>
                  <a:solidFill>
                    <a:srgbClr val="0070C0"/>
                  </a:solidFill>
                </a:ln>
              </c:spPr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3.1510188766698484E-2"/>
                  <c:y val="1.394074896289610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3.7899784250865008E-2"/>
                  <c:y val="5.9229522247239994E-3"/>
                </c:manualLayout>
              </c:layout>
              <c:tx>
                <c:rich>
                  <a:bodyPr/>
                  <a:lstStyle/>
                  <a:p>
                    <a:pPr>
                      <a:defRPr sz="1331" b="1" i="0" u="none" strike="noStrike" baseline="0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</a:defRPr>
                    </a:pPr>
                    <a:r>
                      <a:rPr lang="en-US" dirty="0" smtClean="0"/>
                      <a:t>25</a:t>
                    </a:r>
                    <a:endParaRPr lang="en-US" dirty="0"/>
                  </a:p>
                </c:rich>
              </c:tx>
              <c:spPr>
                <a:solidFill>
                  <a:schemeClr val="accent1">
                    <a:lumMod val="75000"/>
                  </a:schemeClr>
                </a:solidFill>
                <a:ln>
                  <a:solidFill>
                    <a:srgbClr val="0070C0"/>
                  </a:solidFill>
                </a:ln>
              </c:spPr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2.4682798620907193E-2"/>
                  <c:y val="2.093096900497846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3"/>
              <c:layout>
                <c:manualLayout>
                  <c:x val="-3.1916558404896392E-2"/>
                  <c:y val="2.0205251858201802E-2"/>
                </c:manualLayout>
              </c:layout>
              <c:tx>
                <c:rich>
                  <a:bodyPr/>
                  <a:lstStyle/>
                  <a:p>
                    <a:pPr>
                      <a:defRPr sz="1330" b="1" i="0" u="none" strike="noStrike" baseline="0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</a:defRPr>
                    </a:pPr>
                    <a:r>
                      <a:rPr lang="ru-RU"/>
                      <a:t>6 180</a:t>
                    </a:r>
                  </a:p>
                </c:rich>
              </c:tx>
              <c:spPr>
                <a:solidFill>
                  <a:schemeClr val="accent1">
                    <a:lumMod val="75000"/>
                  </a:schemeClr>
                </a:solidFill>
                <a:ln>
                  <a:solidFill>
                    <a:srgbClr val="0070C0"/>
                  </a:solidFill>
                </a:ln>
              </c:spPr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solidFill>
                <a:schemeClr val="accent1">
                  <a:lumMod val="75000"/>
                </a:schemeClr>
              </a:solidFill>
              <a:ln>
                <a:solidFill>
                  <a:srgbClr val="0070C0"/>
                </a:solidFill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3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Лист1!$A$3:$A$10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Лист1!$D$3:$D$10</c:f>
              <c:numCache>
                <c:formatCode>#,##0</c:formatCode>
                <c:ptCount val="8"/>
                <c:pt idx="0">
                  <c:v>61</c:v>
                </c:pt>
                <c:pt idx="1">
                  <c:v>51</c:v>
                </c:pt>
                <c:pt idx="2">
                  <c:v>57</c:v>
                </c:pt>
                <c:pt idx="3">
                  <c:v>58</c:v>
                </c:pt>
                <c:pt idx="4">
                  <c:v>26</c:v>
                </c:pt>
                <c:pt idx="5">
                  <c:v>28</c:v>
                </c:pt>
                <c:pt idx="6" formatCode="General">
                  <c:v>30</c:v>
                </c:pt>
                <c:pt idx="7" formatCode="General">
                  <c:v>25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Профессиональные заболевания</c:v>
                </c:pt>
              </c:strCache>
            </c:strRef>
          </c:tx>
          <c:spPr>
            <a:ln w="42250">
              <a:solidFill>
                <a:srgbClr val="FF0000"/>
              </a:solidFill>
            </a:ln>
          </c:spPr>
          <c:marker>
            <c:symbol val="square"/>
            <c:size val="3"/>
            <c:spPr>
              <a:solidFill>
                <a:srgbClr val="007635"/>
              </a:solidFill>
              <a:ln>
                <a:solidFill>
                  <a:srgbClr val="007635"/>
                </a:solidFill>
              </a:ln>
            </c:spPr>
          </c:marker>
          <c:dLbls>
            <c:dLbl>
              <c:idx val="0"/>
              <c:layout>
                <c:manualLayout>
                  <c:x val="-2.5923770208767991E-2"/>
                  <c:y val="3.7089888054884458E-3"/>
                </c:manualLayout>
              </c:layout>
              <c:spPr>
                <a:solidFill>
                  <a:srgbClr val="FF0000"/>
                </a:solidFill>
              </c:spPr>
              <c:txPr>
                <a:bodyPr/>
                <a:lstStyle/>
                <a:p>
                  <a:pPr>
                    <a:defRPr sz="1330" b="1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2.8421496090003835E-2"/>
                  <c:y val="-4.5206831049554618E-4"/>
                </c:manualLayout>
              </c:layout>
              <c:spPr>
                <a:solidFill>
                  <a:srgbClr val="FF0000"/>
                </a:solidFill>
              </c:spPr>
              <c:txPr>
                <a:bodyPr/>
                <a:lstStyle/>
                <a:p>
                  <a:pPr>
                    <a:defRPr sz="1330" b="1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1.4965499569414027E-2"/>
                  <c:y val="-4.5810051713127149E-3"/>
                </c:manualLayout>
              </c:layout>
              <c:spPr>
                <a:solidFill>
                  <a:srgbClr val="FF0000"/>
                </a:solidFill>
              </c:spPr>
              <c:txPr>
                <a:bodyPr/>
                <a:lstStyle/>
                <a:p>
                  <a:pPr>
                    <a:defRPr sz="1330" b="1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2.2156438402524202E-2"/>
                  <c:y val="-1.0976878090779345E-2"/>
                </c:manualLayout>
              </c:layout>
              <c:spPr>
                <a:solidFill>
                  <a:srgbClr val="FF0000"/>
                </a:solidFill>
              </c:spPr>
              <c:txPr>
                <a:bodyPr/>
                <a:lstStyle/>
                <a:p>
                  <a:pPr>
                    <a:defRPr sz="1330" b="1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2.2165795292221867E-2"/>
                  <c:y val="-1.5221631042177674E-2"/>
                </c:manualLayout>
              </c:layout>
              <c:tx>
                <c:rich>
                  <a:bodyPr/>
                  <a:lstStyle/>
                  <a:p>
                    <a:pPr>
                      <a:defRPr sz="1331" b="1" i="0" u="none" strike="noStrike" baseline="0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</a:defRPr>
                    </a:pPr>
                    <a:r>
                      <a:rPr lang="en-US" dirty="0" smtClean="0"/>
                      <a:t>8</a:t>
                    </a:r>
                    <a:endParaRPr lang="en-US" dirty="0"/>
                  </a:p>
                </c:rich>
              </c:tx>
              <c:spPr>
                <a:solidFill>
                  <a:srgbClr val="FF0000"/>
                </a:solidFill>
              </c:spPr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363102897941473E-2"/>
                      <c:h val="5.6358694649871824E-2"/>
                    </c:manualLayout>
                  </c15:layout>
                </c:ext>
              </c:extLst>
            </c:dLbl>
            <c:dLbl>
              <c:idx val="6"/>
              <c:layout>
                <c:manualLayout>
                  <c:x val="-2.0056436700246628E-2"/>
                  <c:y val="-1.058530742014406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6.1077943003915577E-3"/>
                  <c:y val="-3.1734277650497369E-2"/>
                </c:manualLayout>
              </c:layout>
              <c:tx>
                <c:rich>
                  <a:bodyPr/>
                  <a:lstStyle/>
                  <a:p>
                    <a:pPr>
                      <a:defRPr sz="1331" b="1" i="0" u="none" strike="noStrike" baseline="0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</a:defRPr>
                    </a:pPr>
                    <a:r>
                      <a:rPr lang="en-US" dirty="0" smtClean="0"/>
                      <a:t>5</a:t>
                    </a:r>
                    <a:endParaRPr lang="en-US" dirty="0"/>
                  </a:p>
                </c:rich>
              </c:tx>
              <c:spPr>
                <a:solidFill>
                  <a:srgbClr val="FF0000"/>
                </a:solidFill>
              </c:spPr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3.0495569061792637E-3"/>
                  <c:y val="-5.553263558981671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3"/>
              <c:layout>
                <c:manualLayout>
                  <c:x val="-3.4955453940937534E-2"/>
                  <c:y val="-1.0880038466816819E-2"/>
                </c:manualLayout>
              </c:layout>
              <c:tx>
                <c:rich>
                  <a:bodyPr/>
                  <a:lstStyle/>
                  <a:p>
                    <a:pPr>
                      <a:defRPr sz="1330" b="1" i="0" u="none" strike="noStrike" baseline="0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</a:defRPr>
                    </a:pPr>
                    <a:r>
                      <a:rPr lang="ru-RU"/>
                      <a:t> 6 963</a:t>
                    </a:r>
                  </a:p>
                </c:rich>
              </c:tx>
              <c:spPr>
                <a:solidFill>
                  <a:srgbClr val="FF0000"/>
                </a:solidFill>
              </c:spPr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4"/>
              <c:layout>
                <c:manualLayout>
                  <c:x val="-1.4222173645350555E-3"/>
                  <c:y val="-9.3023255813953678E-3"/>
                </c:manualLayout>
              </c:layout>
              <c:spPr>
                <a:solidFill>
                  <a:srgbClr val="FF0000"/>
                </a:solidFill>
              </c:spPr>
              <c:txPr>
                <a:bodyPr/>
                <a:lstStyle/>
                <a:p>
                  <a:pPr>
                    <a:defRPr sz="1330" b="1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solidFill>
                <a:srgbClr val="FF0000"/>
              </a:solidFill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3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Лист1!$A$3:$A$10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Лист1!$F$3:$F$10</c:f>
              <c:numCache>
                <c:formatCode>#,##0</c:formatCode>
                <c:ptCount val="8"/>
                <c:pt idx="0">
                  <c:v>19</c:v>
                </c:pt>
                <c:pt idx="1">
                  <c:v>10</c:v>
                </c:pt>
                <c:pt idx="2">
                  <c:v>10</c:v>
                </c:pt>
                <c:pt idx="3">
                  <c:v>15</c:v>
                </c:pt>
                <c:pt idx="4">
                  <c:v>11</c:v>
                </c:pt>
                <c:pt idx="5">
                  <c:v>8</c:v>
                </c:pt>
                <c:pt idx="6" formatCode="General">
                  <c:v>5</c:v>
                </c:pt>
                <c:pt idx="7" formatCode="General">
                  <c:v>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2079032"/>
        <c:axId val="142079424"/>
      </c:lineChart>
      <c:catAx>
        <c:axId val="1420782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11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42078640"/>
        <c:crosses val="autoZero"/>
        <c:auto val="1"/>
        <c:lblAlgn val="ctr"/>
        <c:lblOffset val="100"/>
        <c:noMultiLvlLbl val="0"/>
      </c:catAx>
      <c:valAx>
        <c:axId val="142078640"/>
        <c:scaling>
          <c:orientation val="minMax"/>
          <c:max val="600"/>
          <c:min val="0"/>
        </c:scaling>
        <c:delete val="0"/>
        <c:axPos val="l"/>
        <c:numFmt formatCode="#,##0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885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42078248"/>
        <c:crosses val="autoZero"/>
        <c:crossBetween val="between"/>
      </c:valAx>
      <c:catAx>
        <c:axId val="14207903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42079424"/>
        <c:crosses val="autoZero"/>
        <c:auto val="1"/>
        <c:lblAlgn val="ctr"/>
        <c:lblOffset val="100"/>
        <c:noMultiLvlLbl val="0"/>
      </c:catAx>
      <c:valAx>
        <c:axId val="142079424"/>
        <c:scaling>
          <c:orientation val="minMax"/>
          <c:max val="150"/>
          <c:min val="0"/>
        </c:scaling>
        <c:delete val="0"/>
        <c:axPos val="r"/>
        <c:numFmt formatCode="#,##0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885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42079032"/>
        <c:crosses val="max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995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2018695067424906E-2"/>
          <c:y val="0.25287090983558169"/>
          <c:w val="0.96798130493257506"/>
          <c:h val="0.7177009383209846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prst="slope"/>
              <a:bevelB w="139700" h="139700" prst="divot"/>
              <a:contourClr>
                <a:srgbClr val="000000"/>
              </a:contourClr>
            </a:sp3d>
          </c:spPr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prst="slope"/>
                <a:bevelB w="139700" h="139700" prst="divot"/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prst="slope"/>
                <a:bevelB w="139700" h="139700" prst="divot"/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prst="slope"/>
                <a:bevelB w="139700" h="139700" prst="divot"/>
                <a:contourClr>
                  <a:schemeClr val="lt1"/>
                </a:contourClr>
              </a:sp3d>
            </c:spPr>
          </c:dPt>
          <c:cat>
            <c:strRef>
              <c:f>Лист1!$A$2:$A$4</c:f>
              <c:strCache>
                <c:ptCount val="3"/>
                <c:pt idx="0">
                  <c:v>Периодические медицинские осмотры</c:v>
                </c:pt>
                <c:pt idx="1">
                  <c:v>Специальная оценка условий труда</c:v>
                </c:pt>
                <c:pt idx="2">
                  <c:v>Средства индивидуальной защиты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14.3</c:v>
                </c:pt>
                <c:pt idx="1">
                  <c:v>6.5</c:v>
                </c:pt>
                <c:pt idx="2">
                  <c:v>5.5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0.56288</cdr:x>
      <cdr:y>0.08845</cdr:y>
    </cdr:from>
    <cdr:to>
      <cdr:x>0.9363</cdr:x>
      <cdr:y>0.37635</cdr:y>
    </cdr:to>
    <cdr:pic>
      <cdr:nvPicPr>
        <cdr:cNvPr id="3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4993043" y="383667"/>
          <a:ext cx="3312368" cy="1248890"/>
        </a:xfrm>
        <a:prstGeom xmlns:a="http://schemas.openxmlformats.org/drawingml/2006/main" prst="rect">
          <a:avLst/>
        </a:prstGeom>
      </cdr:spPr>
    </cdr:pic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97363"/>
          </a:xfrm>
          <a:prstGeom prst="rect">
            <a:avLst/>
          </a:prstGeom>
        </p:spPr>
        <p:txBody>
          <a:bodyPr vert="horz" lIns="91696" tIns="45848" rIns="91696" bIns="4584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97363"/>
          </a:xfrm>
          <a:prstGeom prst="rect">
            <a:avLst/>
          </a:prstGeom>
        </p:spPr>
        <p:txBody>
          <a:bodyPr vert="horz" lIns="91696" tIns="45848" rIns="91696" bIns="45848" rtlCol="0"/>
          <a:lstStyle>
            <a:lvl1pPr algn="r">
              <a:defRPr sz="1200"/>
            </a:lvl1pPr>
          </a:lstStyle>
          <a:p>
            <a:fld id="{6A8C275A-E58F-4B3F-8A3F-4FD6FEE65937}" type="datetimeFigureOut">
              <a:rPr lang="ru-RU" smtClean="0"/>
              <a:t>16.09.2019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" y="746125"/>
            <a:ext cx="662940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696" tIns="45848" rIns="91696" bIns="4584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1" y="4724956"/>
            <a:ext cx="5486400" cy="4476274"/>
          </a:xfrm>
          <a:prstGeom prst="rect">
            <a:avLst/>
          </a:prstGeom>
        </p:spPr>
        <p:txBody>
          <a:bodyPr vert="horz" lIns="91696" tIns="45848" rIns="91696" bIns="45848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48186"/>
            <a:ext cx="2971800" cy="497363"/>
          </a:xfrm>
          <a:prstGeom prst="rect">
            <a:avLst/>
          </a:prstGeom>
        </p:spPr>
        <p:txBody>
          <a:bodyPr vert="horz" lIns="91696" tIns="45848" rIns="91696" bIns="4584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4" y="9448186"/>
            <a:ext cx="2971800" cy="497363"/>
          </a:xfrm>
          <a:prstGeom prst="rect">
            <a:avLst/>
          </a:prstGeom>
        </p:spPr>
        <p:txBody>
          <a:bodyPr vert="horz" lIns="91696" tIns="45848" rIns="91696" bIns="45848" rtlCol="0" anchor="b"/>
          <a:lstStyle>
            <a:lvl1pPr algn="r">
              <a:defRPr sz="1200"/>
            </a:lvl1pPr>
          </a:lstStyle>
          <a:p>
            <a:fld id="{FD36C5B7-F48A-4BAB-8840-6E069561EC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8378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36C5B7-F48A-4BAB-8840-6E069561EC14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10485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36C5B7-F48A-4BAB-8840-6E069561EC14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30569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36C5B7-F48A-4BAB-8840-6E069561EC14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89815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36C5B7-F48A-4BAB-8840-6E069561EC14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06524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36C5B7-F48A-4BAB-8840-6E069561EC14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69537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36C5B7-F48A-4BAB-8840-6E069561EC14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29565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36C5B7-F48A-4BAB-8840-6E069561EC14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3776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EC782-81C9-47EF-BD22-0D9D9733E659}" type="datetimeFigureOut">
              <a:rPr lang="ru-RU" smtClean="0"/>
              <a:t>16.09.2019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60F1-E593-445B-833B-2F1DB6A3DB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6155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EC782-81C9-47EF-BD22-0D9D9733E659}" type="datetimeFigureOut">
              <a:rPr lang="ru-RU" smtClean="0"/>
              <a:t>16.09.2019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60F1-E593-445B-833B-2F1DB6A3DB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4003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EC782-81C9-47EF-BD22-0D9D9733E659}" type="datetimeFigureOut">
              <a:rPr lang="ru-RU" smtClean="0"/>
              <a:t>16.09.2019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60F1-E593-445B-833B-2F1DB6A3DB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0269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EC782-81C9-47EF-BD22-0D9D9733E659}" type="datetimeFigureOut">
              <a:rPr lang="ru-RU" smtClean="0"/>
              <a:t>16.09.2019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60F1-E593-445B-833B-2F1DB6A3DB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1212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EC782-81C9-47EF-BD22-0D9D9733E659}" type="datetimeFigureOut">
              <a:rPr lang="ru-RU" smtClean="0"/>
              <a:t>16.09.2019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60F1-E593-445B-833B-2F1DB6A3DB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9108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EC782-81C9-47EF-BD22-0D9D9733E659}" type="datetimeFigureOut">
              <a:rPr lang="ru-RU" smtClean="0"/>
              <a:t>16.09.2019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60F1-E593-445B-833B-2F1DB6A3DB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5636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EC782-81C9-47EF-BD22-0D9D9733E659}" type="datetimeFigureOut">
              <a:rPr lang="ru-RU" smtClean="0"/>
              <a:t>16.09.2019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60F1-E593-445B-833B-2F1DB6A3DB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0170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EC782-81C9-47EF-BD22-0D9D9733E659}" type="datetimeFigureOut">
              <a:rPr lang="ru-RU" smtClean="0"/>
              <a:t>16.09.2019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60F1-E593-445B-833B-2F1DB6A3DB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3473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EC782-81C9-47EF-BD22-0D9D9733E659}" type="datetimeFigureOut">
              <a:rPr lang="ru-RU" smtClean="0"/>
              <a:t>16.09.2019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60F1-E593-445B-833B-2F1DB6A3DB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2533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EC782-81C9-47EF-BD22-0D9D9733E659}" type="datetimeFigureOut">
              <a:rPr lang="ru-RU" smtClean="0"/>
              <a:t>16.09.2019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60F1-E593-445B-833B-2F1DB6A3DB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4857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EC782-81C9-47EF-BD22-0D9D9733E659}" type="datetimeFigureOut">
              <a:rPr lang="ru-RU" smtClean="0"/>
              <a:t>16.09.2019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60F1-E593-445B-833B-2F1DB6A3DB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7372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5EC782-81C9-47EF-BD22-0D9D9733E659}" type="datetimeFigureOut">
              <a:rPr lang="ru-RU" smtClean="0"/>
              <a:t>16.09.2019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3F60F1-E593-445B-833B-2F1DB6A3DB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7488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3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10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#АРТ-БЮРО\Роскосмос\14-07-03 Космос Павильон ВДНХ\презентация медведеву\IMG\pattern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76865"/>
            <a:ext cx="9144000" cy="3566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541169"/>
            <a:ext cx="3288692" cy="2770310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1542113" y="3322056"/>
            <a:ext cx="5987793" cy="954107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3000"/>
              </a:srgb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ФОНД СОЦИАЛЬНОГО СТРАХОВАНИЯ</a:t>
            </a:r>
          </a:p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РОССИЙСКОЙ ФЕДЕРАЦИИ</a:t>
            </a:r>
            <a:endParaRPr lang="ru-RU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79482" y="4286740"/>
            <a:ext cx="3913058" cy="338554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3000"/>
              </a:srgb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ИВАНОВСКОЕ РЕГИОНАЛЬНОЕ ОТДЕЛЕНИЕ</a:t>
            </a:r>
            <a:endParaRPr lang="ru-RU" sz="1600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1691694" y="4265586"/>
            <a:ext cx="5688632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6911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152670"/>
            <a:ext cx="7884368" cy="261610"/>
          </a:xfrm>
          <a:prstGeom prst="rect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Picture 2" descr="Z:\#АРТ-БЮРО\Роскосмос\14-07-03 Космос Павильон ВДНХ\презентация медведеву\IMG\patter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76865"/>
            <a:ext cx="9144000" cy="3566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5463"/>
            <a:ext cx="256447" cy="216024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380457" y="152670"/>
            <a:ext cx="588815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100" dirty="0" smtClean="0">
                <a:solidFill>
                  <a:schemeClr val="tx2">
                    <a:lumMod val="75000"/>
                  </a:schemeClr>
                </a:solidFill>
              </a:rPr>
              <a:t>Ивановское региональное отделение Фонда социального страхования Российской Федерации</a:t>
            </a:r>
            <a:endParaRPr lang="ru-RU" sz="11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auto">
          <a:xfrm>
            <a:off x="179512" y="341313"/>
            <a:ext cx="878497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 2018 году 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720 страхователей </a:t>
            </a: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использовали 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27,2 млн. рублей выделенных средств 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 основном на</a:t>
            </a: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:</a:t>
            </a:r>
            <a:endParaRPr kumimoji="0" lang="ru-RU" altLang="ja-JP" b="1" i="0" u="none" strike="noStrike" cap="none" normalizeH="0" baseline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3993051048"/>
              </p:ext>
            </p:extLst>
          </p:nvPr>
        </p:nvGraphicFramePr>
        <p:xfrm>
          <a:off x="179512" y="831071"/>
          <a:ext cx="8726152" cy="4336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cxnSp>
        <p:nvCxnSpPr>
          <p:cNvPr id="29" name="Прямая соединительная линия 28"/>
          <p:cNvCxnSpPr/>
          <p:nvPr/>
        </p:nvCxnSpPr>
        <p:spPr>
          <a:xfrm flipV="1">
            <a:off x="307735" y="3878891"/>
            <a:ext cx="1788249" cy="1830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V="1">
            <a:off x="2095984" y="3158811"/>
            <a:ext cx="1186083" cy="729230"/>
          </a:xfrm>
          <a:prstGeom prst="line">
            <a:avLst/>
          </a:prstGeom>
          <a:ln w="28575">
            <a:solidFill>
              <a:schemeClr val="tx1"/>
            </a:solidFill>
            <a:headEnd type="none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892625" y="1226863"/>
            <a:ext cx="1912510" cy="6469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1400"/>
              </a:lnSpc>
            </a:pPr>
            <a:r>
              <a:rPr lang="ru-RU" b="1" dirty="0" smtClean="0"/>
              <a:t>Средства</a:t>
            </a:r>
          </a:p>
          <a:p>
            <a:pPr algn="ctr">
              <a:lnSpc>
                <a:spcPts val="1400"/>
              </a:lnSpc>
            </a:pPr>
            <a:r>
              <a:rPr lang="ru-RU" b="1" dirty="0" smtClean="0"/>
              <a:t>индивидуальной</a:t>
            </a:r>
          </a:p>
          <a:p>
            <a:pPr algn="ctr">
              <a:lnSpc>
                <a:spcPts val="1400"/>
              </a:lnSpc>
            </a:pPr>
            <a:r>
              <a:rPr lang="ru-RU" b="1" dirty="0" smtClean="0"/>
              <a:t>защиты</a:t>
            </a:r>
            <a:endParaRPr lang="ru-RU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6594364" y="1427111"/>
            <a:ext cx="1812356" cy="6469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1400"/>
              </a:lnSpc>
            </a:pPr>
            <a:r>
              <a:rPr lang="ru-RU" b="1" dirty="0" smtClean="0"/>
              <a:t>Периодические </a:t>
            </a:r>
          </a:p>
          <a:p>
            <a:pPr algn="ctr">
              <a:lnSpc>
                <a:spcPts val="1400"/>
              </a:lnSpc>
            </a:pPr>
            <a:r>
              <a:rPr lang="ru-RU" b="1" dirty="0" smtClean="0"/>
              <a:t>медицинские</a:t>
            </a:r>
          </a:p>
          <a:p>
            <a:pPr algn="ctr">
              <a:lnSpc>
                <a:spcPts val="1400"/>
              </a:lnSpc>
            </a:pPr>
            <a:r>
              <a:rPr lang="ru-RU" b="1" dirty="0" smtClean="0"/>
              <a:t> осмотры</a:t>
            </a:r>
            <a:endParaRPr lang="ru-RU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1061556" y="1922068"/>
            <a:ext cx="116891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500" i="1" dirty="0" smtClean="0"/>
              <a:t>7,5 тыс.</a:t>
            </a:r>
          </a:p>
          <a:p>
            <a:pPr algn="ctr"/>
            <a:r>
              <a:rPr lang="ru-RU" sz="1500" i="1" dirty="0" smtClean="0"/>
              <a:t>человек</a:t>
            </a:r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>
            <a:off x="700621" y="1872577"/>
            <a:ext cx="2104514" cy="537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2796048" y="1875265"/>
            <a:ext cx="1237965" cy="446095"/>
          </a:xfrm>
          <a:prstGeom prst="line">
            <a:avLst/>
          </a:prstGeom>
          <a:ln w="28575">
            <a:solidFill>
              <a:schemeClr val="tx1"/>
            </a:solidFill>
            <a:headEnd type="none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6211850" y="2044927"/>
            <a:ext cx="2321415" cy="44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flipH="1">
            <a:off x="5508104" y="2049415"/>
            <a:ext cx="732093" cy="853302"/>
          </a:xfrm>
          <a:prstGeom prst="line">
            <a:avLst/>
          </a:prstGeom>
          <a:ln w="28575">
            <a:solidFill>
              <a:schemeClr val="tx1"/>
            </a:solidFill>
            <a:headEnd type="none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5070316" y="2985166"/>
            <a:ext cx="133940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5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14,3 МЛН РУБ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931503" y="2132867"/>
            <a:ext cx="139814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500" i="1" dirty="0" smtClean="0"/>
              <a:t>9,7 тыс.</a:t>
            </a:r>
          </a:p>
          <a:p>
            <a:r>
              <a:rPr lang="ru-RU" sz="1500" i="1" dirty="0" smtClean="0"/>
              <a:t> рабочих мест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3413202" y="2391375"/>
            <a:ext cx="1241622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5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5,5 МЛН РУБ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412505" y="3040539"/>
            <a:ext cx="1508746" cy="8104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1400"/>
              </a:lnSpc>
            </a:pPr>
            <a:r>
              <a:rPr lang="ru-RU" b="1" dirty="0" smtClean="0"/>
              <a:t>Специальная</a:t>
            </a:r>
          </a:p>
          <a:p>
            <a:pPr algn="ctr">
              <a:lnSpc>
                <a:spcPts val="1400"/>
              </a:lnSpc>
            </a:pPr>
            <a:r>
              <a:rPr lang="ru-RU" b="1" dirty="0" smtClean="0"/>
              <a:t>оценка</a:t>
            </a:r>
          </a:p>
          <a:p>
            <a:pPr algn="ctr">
              <a:lnSpc>
                <a:spcPts val="1400"/>
              </a:lnSpc>
            </a:pPr>
            <a:r>
              <a:rPr lang="ru-RU" b="1" dirty="0" smtClean="0"/>
              <a:t>условий</a:t>
            </a:r>
          </a:p>
          <a:p>
            <a:pPr algn="ctr">
              <a:lnSpc>
                <a:spcPts val="1400"/>
              </a:lnSpc>
            </a:pPr>
            <a:r>
              <a:rPr lang="ru-RU" b="1" dirty="0" smtClean="0"/>
              <a:t>труда</a:t>
            </a:r>
            <a:endParaRPr lang="ru-RU" b="1" dirty="0"/>
          </a:p>
        </p:txBody>
      </p:sp>
      <p:sp>
        <p:nvSpPr>
          <p:cNvPr id="55" name="TextBox 54"/>
          <p:cNvSpPr txBox="1"/>
          <p:nvPr/>
        </p:nvSpPr>
        <p:spPr>
          <a:xfrm>
            <a:off x="597148" y="3961968"/>
            <a:ext cx="135248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500" i="1" dirty="0" smtClean="0"/>
              <a:t>7,6 тыс.</a:t>
            </a:r>
          </a:p>
          <a:p>
            <a:pPr algn="ctr"/>
            <a:r>
              <a:rPr lang="ru-RU" sz="1500" i="1" dirty="0" smtClean="0"/>
              <a:t>рабочих мест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2934569" y="3360182"/>
            <a:ext cx="1241622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5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r>
              <a:rPr lang="ru-RU" sz="15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,5 МЛН РУБ</a:t>
            </a:r>
          </a:p>
        </p:txBody>
      </p:sp>
    </p:spTree>
    <p:extLst>
      <p:ext uri="{BB962C8B-B14F-4D97-AF65-F5344CB8AC3E}">
        <p14:creationId xmlns:p14="http://schemas.microsoft.com/office/powerpoint/2010/main" val="250958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#АРТ-БЮРО\Роскосмос\14-07-03 Космос Павильон ВДНХ\презентация медведеву\IMG\pattern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47615"/>
            <a:ext cx="9144000" cy="3795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0" y="152670"/>
            <a:ext cx="7884368" cy="261610"/>
          </a:xfrm>
          <a:prstGeom prst="rect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5463"/>
            <a:ext cx="256447" cy="21602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80457" y="152670"/>
            <a:ext cx="588815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100" dirty="0" smtClean="0">
                <a:solidFill>
                  <a:schemeClr val="tx2">
                    <a:lumMod val="75000"/>
                  </a:schemeClr>
                </a:solidFill>
              </a:rPr>
              <a:t>Ивановское региональное отделение Фонда социального страхования Российской Федерации</a:t>
            </a:r>
            <a:endParaRPr lang="ru-RU" sz="1100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6439961"/>
              </p:ext>
            </p:extLst>
          </p:nvPr>
        </p:nvGraphicFramePr>
        <p:xfrm>
          <a:off x="568016" y="699542"/>
          <a:ext cx="8468480" cy="41764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5632"/>
                <a:gridCol w="7632848"/>
              </a:tblGrid>
              <a:tr h="76620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 данным страхователей, зарегистрированных в Ивановской области, представивших расчетные ведомости формы – 4-ФСС на </a:t>
                      </a:r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01.07.2019</a:t>
                      </a:r>
                      <a:endParaRPr lang="ru-RU" sz="20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563038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СОУТ</a:t>
                      </a:r>
                      <a:endParaRPr lang="ru-RU" sz="20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общее количество рабочих мест составило 193988, количество рабочих мест, в отношении условий труда на которых проведена специальная оценка условий труда – 111528, (в том числе отнесенных к вредным и опасным условиям труда – 21494 РМ). Что составило 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всего </a:t>
                      </a:r>
                      <a:r>
                        <a:rPr lang="ru-RU" sz="3200" b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57,5</a:t>
                      </a:r>
                      <a:r>
                        <a:rPr lang="ru-RU" sz="2800" b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 </a:t>
                      </a:r>
                      <a:r>
                        <a:rPr lang="ru-RU" sz="20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;</a:t>
                      </a:r>
                      <a:endParaRPr lang="ru-RU" sz="20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184722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ПМО</a:t>
                      </a:r>
                    </a:p>
                    <a:p>
                      <a:pPr algn="ctr"/>
                      <a:endParaRPr lang="ru-RU" sz="20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i="0" u="none" strike="noStrike" kern="1200" baseline="0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u="none" strike="noStrike" kern="12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Общее количество работников, подлежащих обязательным предварительным и периодическим медицинским осмотрам в 2018 году составило 52115, прошли медицинские осмотры только 40240 работников, что составило </a:t>
                      </a:r>
                      <a:r>
                        <a:rPr lang="ru-RU" sz="3200" b="1" i="0" u="sng" strike="noStrike" kern="12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77,2</a:t>
                      </a:r>
                      <a:r>
                        <a:rPr lang="ru-RU" sz="3200" b="1" i="0" u="none" strike="noStrike" kern="12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0" i="0" u="none" strike="noStrike" kern="12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r>
                        <a:rPr lang="ru-RU" sz="20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; </a:t>
                      </a:r>
                      <a:endParaRPr lang="ru-RU" sz="20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8123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152670"/>
            <a:ext cx="7884368" cy="261610"/>
          </a:xfrm>
          <a:prstGeom prst="rect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Picture 2" descr="Z:\#АРТ-БЮРО\Роскосмос\14-07-03 Космос Павильон ВДНХ\презентация медведеву\IMG\patter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76865"/>
            <a:ext cx="9144000" cy="3566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 Placeholder 11"/>
          <p:cNvSpPr txBox="1">
            <a:spLocks/>
          </p:cNvSpPr>
          <p:nvPr/>
        </p:nvSpPr>
        <p:spPr bwMode="auto">
          <a:xfrm>
            <a:off x="2177480" y="501638"/>
            <a:ext cx="5350044" cy="1442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/>
          <a:p>
            <a:pPr algn="ctr">
              <a:lnSpc>
                <a:spcPct val="92000"/>
              </a:lnSpc>
              <a:spcAft>
                <a:spcPts val="0"/>
              </a:spcAft>
            </a:pPr>
            <a:r>
              <a:rPr lang="ru-RU" sz="2500" b="1" dirty="0">
                <a:solidFill>
                  <a:srgbClr val="17365D"/>
                </a:solidFill>
                <a:latin typeface="Calibri"/>
                <a:ea typeface="Times New Roman"/>
                <a:cs typeface="Times New Roman"/>
              </a:rPr>
              <a:t>Финансовое обеспечение предупредительных мер по сокращению производственного травматизма</a:t>
            </a:r>
          </a:p>
        </p:txBody>
      </p:sp>
      <p:pic>
        <p:nvPicPr>
          <p:cNvPr id="25" name="Рисунок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5463"/>
            <a:ext cx="256447" cy="216024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380457" y="152670"/>
            <a:ext cx="588815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100" dirty="0" smtClean="0">
                <a:solidFill>
                  <a:schemeClr val="tx2">
                    <a:lumMod val="75000"/>
                  </a:schemeClr>
                </a:solidFill>
              </a:rPr>
              <a:t>Ивановское региональное отделение Фонда социального страхования Российской Федерации</a:t>
            </a:r>
            <a:endParaRPr lang="ru-RU" sz="1100" dirty="0">
              <a:solidFill>
                <a:schemeClr val="tx2">
                  <a:lumMod val="75000"/>
                </a:schemeClr>
              </a:solidFill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657822" y="625313"/>
            <a:ext cx="1519658" cy="1318706"/>
            <a:chOff x="894916" y="2440876"/>
            <a:chExt cx="876300" cy="755651"/>
          </a:xfrm>
        </p:grpSpPr>
        <p:sp>
          <p:nvSpPr>
            <p:cNvPr id="14" name="Шестиугольник 13"/>
            <p:cNvSpPr/>
            <p:nvPr/>
          </p:nvSpPr>
          <p:spPr>
            <a:xfrm>
              <a:off x="894916" y="2440876"/>
              <a:ext cx="876300" cy="755651"/>
            </a:xfrm>
            <a:prstGeom prst="hexagon">
              <a:avLst/>
            </a:prstGeom>
            <a:solidFill>
              <a:srgbClr val="235BB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pic>
          <p:nvPicPr>
            <p:cNvPr id="34" name="Picture 2" descr="C:\Users\molochnikov\Downloads\noun_151139_cc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6396"/>
            <a:stretch/>
          </p:blipFill>
          <p:spPr bwMode="auto">
            <a:xfrm>
              <a:off x="963594" y="2499742"/>
              <a:ext cx="740712" cy="6192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1" name="TextBox 20"/>
          <p:cNvSpPr txBox="1"/>
          <p:nvPr/>
        </p:nvSpPr>
        <p:spPr>
          <a:xfrm>
            <a:off x="307735" y="2529185"/>
            <a:ext cx="315329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solidFill>
                  <a:srgbClr val="0070C0"/>
                </a:solidFill>
              </a:rPr>
              <a:t>796</a:t>
            </a:r>
            <a:r>
              <a:rPr lang="ru-RU" sz="4000" dirty="0" smtClean="0">
                <a:solidFill>
                  <a:srgbClr val="0070C0"/>
                </a:solidFill>
              </a:rPr>
              <a:t> </a:t>
            </a:r>
            <a:r>
              <a:rPr lang="ru-RU" sz="1100" dirty="0" smtClean="0">
                <a:solidFill>
                  <a:srgbClr val="0070C0"/>
                </a:solidFill>
              </a:rPr>
              <a:t> 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страхователей</a:t>
            </a:r>
            <a:endParaRPr lang="ru-RU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718290" y="2190957"/>
            <a:ext cx="616534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500" b="1" dirty="0" smtClean="0">
                <a:solidFill>
                  <a:schemeClr val="tx2">
                    <a:lumMod val="75000"/>
                  </a:schemeClr>
                </a:solidFill>
              </a:rPr>
              <a:t>В 2019 году </a:t>
            </a:r>
            <a:r>
              <a:rPr lang="ru-RU" sz="2500" b="1" dirty="0" smtClean="0">
                <a:solidFill>
                  <a:schemeClr val="tx2">
                    <a:lumMod val="75000"/>
                  </a:schemeClr>
                </a:solidFill>
              </a:rPr>
              <a:t>получили разрешение на ФПМ</a:t>
            </a:r>
            <a:endParaRPr lang="ru-RU" sz="2500" b="1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200844" y="2067694"/>
            <a:ext cx="8835652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546418" y="2590740"/>
            <a:ext cx="380469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на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сумму </a:t>
            </a:r>
            <a:r>
              <a:rPr lang="ru-RU" sz="4000" dirty="0" smtClean="0">
                <a:solidFill>
                  <a:srgbClr val="0070C0"/>
                </a:solidFill>
              </a:rPr>
              <a:t>34,6 </a:t>
            </a:r>
            <a:r>
              <a:rPr lang="ru-RU" sz="1100" dirty="0" smtClean="0">
                <a:solidFill>
                  <a:srgbClr val="0070C0"/>
                </a:solidFill>
              </a:rPr>
              <a:t> 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млн. руб.,</a:t>
            </a:r>
            <a:endParaRPr lang="ru-RU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79512" y="3360182"/>
            <a:ext cx="85689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в том числе: </a:t>
            </a:r>
            <a:r>
              <a:rPr lang="ru-RU" sz="4000" b="1" dirty="0" smtClean="0">
                <a:solidFill>
                  <a:srgbClr val="0070C0"/>
                </a:solidFill>
              </a:rPr>
              <a:t>417</a:t>
            </a:r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бюджетных учреждений на </a:t>
            </a:r>
            <a:r>
              <a:rPr lang="ru-RU" sz="4000" b="1" dirty="0" smtClean="0">
                <a:solidFill>
                  <a:srgbClr val="0070C0"/>
                </a:solidFill>
              </a:rPr>
              <a:t>5,1</a:t>
            </a:r>
            <a:r>
              <a:rPr lang="ru-RU" sz="2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</a:t>
            </a:r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</a:rPr>
              <a:t>млн. руб</a:t>
            </a:r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ru-RU" sz="2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79512" y="4095981"/>
            <a:ext cx="8496943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b="1" dirty="0" smtClean="0">
                <a:solidFill>
                  <a:srgbClr val="0070C0"/>
                </a:solidFill>
              </a:rPr>
              <a:t>215</a:t>
            </a:r>
            <a:r>
              <a:rPr lang="ru-RU" sz="2200" dirty="0" smtClean="0">
                <a:solidFill>
                  <a:srgbClr val="0070C0"/>
                </a:solidFill>
              </a:rPr>
              <a:t> </a:t>
            </a: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</a:rPr>
              <a:t>страхователей 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на </a:t>
            </a:r>
            <a:r>
              <a:rPr lang="ru-RU" sz="2500" b="1" dirty="0" smtClean="0">
                <a:solidFill>
                  <a:srgbClr val="0070C0"/>
                </a:solidFill>
              </a:rPr>
              <a:t>3,4</a:t>
            </a:r>
            <a:r>
              <a:rPr lang="ru-RU" sz="2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млн. </a:t>
            </a:r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</a:rPr>
              <a:t>руб.</a:t>
            </a:r>
            <a:r>
              <a:rPr lang="ru-RU" sz="2200" dirty="0" smtClean="0">
                <a:solidFill>
                  <a:srgbClr val="0070C0"/>
                </a:solidFill>
              </a:rPr>
              <a:t> </a:t>
            </a:r>
          </a:p>
          <a:p>
            <a:pPr algn="ctr"/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</a:rPr>
              <a:t>(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у которых сумма финансирования рассчитана за 3 календарных года)</a:t>
            </a:r>
          </a:p>
          <a:p>
            <a:pPr algn="ctr"/>
            <a:endParaRPr lang="ru-RU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771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#АРТ-БЮРО\Роскосмос\14-07-03 Космос Павильон ВДНХ\презентация медведеву\IMG\pattern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48" y="1439076"/>
            <a:ext cx="9144000" cy="35239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Прямоугольник 14"/>
          <p:cNvSpPr/>
          <p:nvPr/>
        </p:nvSpPr>
        <p:spPr>
          <a:xfrm>
            <a:off x="0" y="221908"/>
            <a:ext cx="7884368" cy="261610"/>
          </a:xfrm>
          <a:prstGeom prst="rect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4F81BD">
                  <a:lumMod val="75000"/>
                </a:srgbClr>
              </a:solidFill>
            </a:endParaRP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41" y="233304"/>
            <a:ext cx="256447" cy="216024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424708" y="203737"/>
            <a:ext cx="588815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4F81BD">
                    <a:lumMod val="75000"/>
                  </a:srgbClr>
                </a:solidFill>
              </a:rPr>
              <a:t>Ивановское региональное отделение Фонда социального страхования Российской Федерации</a:t>
            </a:r>
            <a:endParaRPr lang="ru-RU" sz="1100" dirty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22288" y="556745"/>
            <a:ext cx="8255618" cy="584775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68000">
                <a:schemeClr val="bg1">
                  <a:lumMod val="95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  <a:lin ang="0" scaled="1"/>
            <a:tileRect/>
          </a:gradFill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altLang="ru-RU" sz="1600" b="1" dirty="0" smtClean="0">
                <a:solidFill>
                  <a:srgbClr val="4F81BD">
                    <a:lumMod val="75000"/>
                  </a:srgbClr>
                </a:solidFill>
                <a:latin typeface="Verdana" pitchFamily="34" charset="0"/>
              </a:rPr>
              <a:t>В 2019 году новый правила финансирования предупредительных мер по сокращению производственного травматизма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75099" y="1219479"/>
            <a:ext cx="3339600" cy="2792431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1400" b="1" dirty="0">
                <a:solidFill>
                  <a:srgbClr val="00549A"/>
                </a:solidFill>
              </a:rPr>
              <a:t>С 28 января 2019 года вступили в силу изменения в Правила финансового обеспечения предупредительных мер по сокращению производственного травматизма и профессиональных заболеваний работников и санаторно-курортного лечения работников, занятых на работах с вредными и (или) опасными производственными факторами, утвержденными приказом Минтруда </a:t>
            </a:r>
            <a:r>
              <a:rPr lang="ru-RU" sz="1400" b="1" dirty="0" smtClean="0">
                <a:solidFill>
                  <a:srgbClr val="00549A"/>
                </a:solidFill>
              </a:rPr>
              <a:t>России</a:t>
            </a:r>
          </a:p>
          <a:p>
            <a:pPr algn="ctr" eaLnBrk="1" hangingPunct="1">
              <a:defRPr/>
            </a:pPr>
            <a:r>
              <a:rPr lang="ru-RU" sz="1400" b="1" dirty="0" smtClean="0">
                <a:solidFill>
                  <a:srgbClr val="00549A"/>
                </a:solidFill>
              </a:rPr>
              <a:t> </a:t>
            </a:r>
            <a:r>
              <a:rPr lang="ru-RU" sz="1400" b="1" dirty="0">
                <a:solidFill>
                  <a:srgbClr val="00549A"/>
                </a:solidFill>
              </a:rPr>
              <a:t>от 10.12.2012 № </a:t>
            </a:r>
            <a:r>
              <a:rPr lang="ru-RU" sz="1400" b="1" dirty="0" smtClean="0">
                <a:solidFill>
                  <a:srgbClr val="00549A"/>
                </a:solidFill>
              </a:rPr>
              <a:t>580н.</a:t>
            </a:r>
            <a:endParaRPr lang="ru-RU" altLang="ru-RU" sz="1400" b="1" dirty="0" smtClean="0">
              <a:solidFill>
                <a:srgbClr val="00549A"/>
              </a:solidFill>
              <a:latin typeface="Verdana" pitchFamily="34" charset="0"/>
            </a:endParaRPr>
          </a:p>
        </p:txBody>
      </p:sp>
      <p:sp>
        <p:nvSpPr>
          <p:cNvPr id="9" name="Стрелка вправо 8"/>
          <p:cNvSpPr/>
          <p:nvPr/>
        </p:nvSpPr>
        <p:spPr>
          <a:xfrm>
            <a:off x="3812221" y="2291658"/>
            <a:ext cx="1343123" cy="6480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374687" y="1275485"/>
            <a:ext cx="3339600" cy="2736425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2000" b="1" dirty="0" smtClean="0">
                <a:solidFill>
                  <a:srgbClr val="00549A"/>
                </a:solidFill>
              </a:rPr>
              <a:t>до </a:t>
            </a:r>
            <a:r>
              <a:rPr lang="ru-RU" sz="3200" b="1" dirty="0">
                <a:solidFill>
                  <a:srgbClr val="00549A"/>
                </a:solidFill>
              </a:rPr>
              <a:t>30%</a:t>
            </a:r>
            <a:r>
              <a:rPr lang="ru-RU" sz="2000" b="1" dirty="0">
                <a:solidFill>
                  <a:srgbClr val="00549A"/>
                </a:solidFill>
              </a:rPr>
              <a:t> сумм страховых взносов, если страхователь направит дополнительно выделенный объем средств на санаторно-курортное лечение работников предпенсионного возраста</a:t>
            </a:r>
            <a:endParaRPr lang="ru-RU" altLang="ru-RU" sz="3000" b="1" dirty="0" smtClean="0">
              <a:solidFill>
                <a:srgbClr val="00549A"/>
              </a:solidFill>
              <a:latin typeface="Verdana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75099" y="4438808"/>
            <a:ext cx="82573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549A"/>
                </a:solidFill>
              </a:rPr>
              <a:t>В этом году 27 страхователей получили средства на санаторно-курортное лечение 117 работников предпенсионного возраста на сумму 4,2 млн. рублей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5718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#АРТ-БЮРО\Роскосмос\14-07-03 Космос Павильон ВДНХ\презентация медведеву\IMG\pattern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76865"/>
            <a:ext cx="9144000" cy="3566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3581636" y="1245798"/>
            <a:ext cx="5328592" cy="2554545"/>
          </a:xfrm>
          <a:prstGeom prst="rect">
            <a:avLst/>
          </a:prstGeom>
          <a:noFill/>
          <a:effectLst>
            <a:glow rad="127000">
              <a:schemeClr val="accent1">
                <a:alpha val="41000"/>
              </a:schemeClr>
            </a:glow>
            <a:softEdge rad="127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sz="35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БЕЗОПАСНЫЕ УСЛОВИЯ ТРУДА – ЭТО ВКЛАД В ПРОЦВЕТАНИЕ ПРЕДПРИЯТИЯ…</a:t>
            </a:r>
            <a:endParaRPr lang="ru-RU" sz="3500" b="1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3347864" y="771550"/>
            <a:ext cx="0" cy="3142612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92" t="15904" r="8138" b="10852"/>
          <a:stretch/>
        </p:blipFill>
        <p:spPr>
          <a:xfrm>
            <a:off x="280807" y="1059582"/>
            <a:ext cx="2973574" cy="276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137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#АРТ-БЮРО\Роскосмос\14-07-03 Космос Павильон ВДНХ\презентация медведеву\IMG\pattern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76865"/>
            <a:ext cx="9144000" cy="3566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379801"/>
            <a:ext cx="3288692" cy="2770310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3209364" y="3322056"/>
            <a:ext cx="2653290" cy="1484189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3000"/>
              </a:srgbClr>
            </a:outerShdw>
          </a:effectLst>
        </p:spPr>
        <p:txBody>
          <a:bodyPr wrap="none" rtlCol="0">
            <a:spAutoFit/>
          </a:bodyPr>
          <a:lstStyle/>
          <a:p>
            <a:pPr algn="ctr" eaLnBrk="0" hangingPunct="0">
              <a:lnSpc>
                <a:spcPct val="110000"/>
              </a:lnSpc>
              <a:defRPr/>
            </a:pPr>
            <a:r>
              <a:rPr lang="ru-RU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gradFill flip="none" rotWithShape="1">
                  <a:gsLst>
                    <a:gs pos="0">
                      <a:schemeClr val="accent1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accent1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lumMod val="75000"/>
                        <a:shade val="100000"/>
                        <a:satMod val="115000"/>
                      </a:schemeClr>
                    </a:gs>
                  </a:gsLst>
                  <a:lin ang="13500000" scaled="1"/>
                  <a:tileRect/>
                </a:gra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ookman Old Style" pitchFamily="18" charset="0"/>
              </a:rPr>
              <a:t>СПАСИБО</a:t>
            </a:r>
          </a:p>
          <a:p>
            <a:pPr algn="ctr" eaLnBrk="0" hangingPunct="0">
              <a:lnSpc>
                <a:spcPct val="110000"/>
              </a:lnSpc>
              <a:defRPr/>
            </a:pPr>
            <a:r>
              <a:rPr lang="ru-RU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gradFill flip="none" rotWithShape="1">
                  <a:gsLst>
                    <a:gs pos="0">
                      <a:schemeClr val="accent1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accent1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lumMod val="75000"/>
                        <a:shade val="100000"/>
                        <a:satMod val="115000"/>
                      </a:schemeClr>
                    </a:gs>
                  </a:gsLst>
                  <a:lin ang="13500000" scaled="1"/>
                  <a:tileRect/>
                </a:gra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ookman Old Style" pitchFamily="18" charset="0"/>
              </a:rPr>
              <a:t>ЗА </a:t>
            </a:r>
          </a:p>
          <a:p>
            <a:pPr algn="ctr" eaLnBrk="0" hangingPunct="0">
              <a:lnSpc>
                <a:spcPct val="110000"/>
              </a:lnSpc>
              <a:defRPr/>
            </a:pPr>
            <a:r>
              <a:rPr lang="ru-RU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gradFill flip="none" rotWithShape="1">
                  <a:gsLst>
                    <a:gs pos="0">
                      <a:schemeClr val="accent1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accent1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lumMod val="75000"/>
                        <a:shade val="100000"/>
                        <a:satMod val="115000"/>
                      </a:schemeClr>
                    </a:gs>
                  </a:gsLst>
                  <a:lin ang="13500000" scaled="1"/>
                  <a:tileRect/>
                </a:gra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ookman Old Style" pitchFamily="18" charset="0"/>
              </a:rPr>
              <a:t>ВНИМАНИЕ !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91694" y="4286740"/>
            <a:ext cx="5688632" cy="338554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3000"/>
              </a:srgb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ru-RU" sz="16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8873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#АРТ-БЮРО\Роскосмос\14-07-03 Космос Павильон ВДНХ\презентация медведеву\IMG\pattern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5395"/>
            <a:ext cx="9107488" cy="3566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931" y="843558"/>
            <a:ext cx="2448272" cy="206236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52833" y="3540952"/>
            <a:ext cx="39151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ФОНД СОЦИАЛЬНОГО СТРАХОВАНИЯ</a:t>
            </a:r>
          </a:p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РОССИЙСКОЙ ФЕДЕРАЦИИ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04048" y="3864118"/>
            <a:ext cx="3816424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Докладчик:</a:t>
            </a:r>
          </a:p>
          <a:p>
            <a:pPr algn="ctr"/>
            <a:r>
              <a:rPr lang="ru-RU" sz="1400" i="1" dirty="0" smtClean="0">
                <a:solidFill>
                  <a:schemeClr val="tx2">
                    <a:lumMod val="75000"/>
                  </a:schemeClr>
                </a:solidFill>
              </a:rPr>
              <a:t>Начальник отдела страхования профессиональных рисков ГУ-ИРО ФСС РФ </a:t>
            </a:r>
            <a:endParaRPr lang="ru-RU" sz="1400" i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sz="1400" b="1" dirty="0">
                <a:solidFill>
                  <a:schemeClr val="tx2">
                    <a:lumMod val="75000"/>
                  </a:schemeClr>
                </a:solidFill>
              </a:rPr>
              <a:t>ИГОРЬ 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</a:rPr>
              <a:t>ОЛЕГОВИЧ НАЗИН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131600" y="674409"/>
            <a:ext cx="4901448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b="1" dirty="0" smtClean="0">
                <a:solidFill>
                  <a:schemeClr val="tx2">
                    <a:lumMod val="75000"/>
                  </a:schemeClr>
                </a:solidFill>
              </a:rPr>
              <a:t>О деятельности </a:t>
            </a:r>
          </a:p>
          <a:p>
            <a:pPr algn="ctr"/>
            <a:r>
              <a:rPr lang="ru-RU" sz="2500" b="1" dirty="0" smtClean="0">
                <a:solidFill>
                  <a:schemeClr val="tx2">
                    <a:lumMod val="75000"/>
                  </a:schemeClr>
                </a:solidFill>
              </a:rPr>
              <a:t>Государственного учреждения-Ивановского </a:t>
            </a:r>
          </a:p>
          <a:p>
            <a:pPr algn="ctr"/>
            <a:r>
              <a:rPr lang="ru-RU" sz="2500" b="1" dirty="0" smtClean="0">
                <a:solidFill>
                  <a:schemeClr val="tx2">
                    <a:lumMod val="75000"/>
                  </a:schemeClr>
                </a:solidFill>
              </a:rPr>
              <a:t>регионального отделения </a:t>
            </a:r>
            <a:br>
              <a:rPr lang="ru-RU" sz="25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500" b="1" dirty="0" smtClean="0">
                <a:solidFill>
                  <a:schemeClr val="tx2">
                    <a:lumMod val="75000"/>
                  </a:schemeClr>
                </a:solidFill>
              </a:rPr>
              <a:t>Фонда социального страхования </a:t>
            </a:r>
            <a:br>
              <a:rPr lang="ru-RU" sz="25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500" b="1" dirty="0" smtClean="0">
                <a:solidFill>
                  <a:schemeClr val="tx2">
                    <a:lumMod val="75000"/>
                  </a:schemeClr>
                </a:solidFill>
              </a:rPr>
              <a:t>Российской Федерации</a:t>
            </a:r>
          </a:p>
          <a:p>
            <a:pPr algn="ctr"/>
            <a:r>
              <a:rPr lang="ru-RU" sz="2500" b="1" dirty="0" smtClean="0">
                <a:solidFill>
                  <a:schemeClr val="tx2">
                    <a:lumMod val="75000"/>
                  </a:schemeClr>
                </a:solidFill>
              </a:rPr>
              <a:t> в области охраны труда</a:t>
            </a:r>
            <a:endParaRPr lang="ru-RU" sz="2500" b="1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4067944" y="581397"/>
            <a:ext cx="67104" cy="3790553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4248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#АРТ-БЮРО\Роскосмос\14-07-03 Космос Павильон ВДНХ\презентация медведеву\IMG\pattern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76865"/>
            <a:ext cx="9144000" cy="3566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3394669" y="411510"/>
            <a:ext cx="5328592" cy="3631763"/>
          </a:xfrm>
          <a:prstGeom prst="rect">
            <a:avLst/>
          </a:prstGeom>
          <a:noFill/>
          <a:effectLst>
            <a:glow rad="127000">
              <a:schemeClr val="accent1">
                <a:alpha val="41000"/>
              </a:schemeClr>
            </a:glow>
            <a:softEdge rad="127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sz="35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Реализация </a:t>
            </a:r>
          </a:p>
          <a:p>
            <a:pPr algn="ctr"/>
            <a:r>
              <a:rPr lang="ru-RU" sz="35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ГУ-ИРО ФСС </a:t>
            </a:r>
            <a:r>
              <a:rPr lang="ru-RU" sz="35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РФ международной программы</a:t>
            </a:r>
          </a:p>
          <a:p>
            <a:pPr algn="ctr"/>
            <a:r>
              <a:rPr lang="ru-RU" sz="35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«</a:t>
            </a:r>
            <a:r>
              <a:rPr lang="en-US" sz="35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VIZION ZERO</a:t>
            </a:r>
            <a:r>
              <a:rPr lang="ru-RU" sz="35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 или «СТРЕМЛЕНИЕ К НУЛЮ»</a:t>
            </a:r>
            <a:endParaRPr lang="ru-RU" sz="35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3347864" y="469446"/>
            <a:ext cx="0" cy="3142612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92" t="15904" r="8138" b="10852"/>
          <a:stretch/>
        </p:blipFill>
        <p:spPr>
          <a:xfrm>
            <a:off x="327486" y="987574"/>
            <a:ext cx="2973574" cy="276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0050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#АРТ-БЮРО\Роскосмос\14-07-03 Космос Павильон ВДНХ\презентация медведеву\IMG\pattern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7181" y="1663881"/>
            <a:ext cx="9151373" cy="3655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16137" y="465347"/>
            <a:ext cx="894835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ja-JP" sz="2000" b="1" i="1" u="sng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Комплекс мероприятий </a:t>
            </a:r>
            <a:r>
              <a:rPr lang="ru-RU" sz="2000" b="1" i="1" u="sng" dirty="0" smtClean="0">
                <a:solidFill>
                  <a:schemeClr val="tx2">
                    <a:lumMod val="75000"/>
                  </a:schemeClr>
                </a:solidFill>
              </a:rPr>
              <a:t>по </a:t>
            </a:r>
            <a:r>
              <a:rPr lang="ru-RU" sz="2000" b="1" i="1" u="sng" dirty="0">
                <a:solidFill>
                  <a:schemeClr val="tx2">
                    <a:lumMod val="75000"/>
                  </a:schemeClr>
                </a:solidFill>
              </a:rPr>
              <a:t>реализации концепции «Нулевого травматизма»</a:t>
            </a:r>
            <a:r>
              <a:rPr lang="ru-RU" altLang="ja-JP" sz="2000" b="1" i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Times New Roman" pitchFamily="18" charset="0"/>
              </a:rPr>
              <a:t> </a:t>
            </a:r>
            <a:endParaRPr kumimoji="0" lang="ru-RU" altLang="ja-JP" sz="2000" b="1" i="0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221908"/>
            <a:ext cx="7884368" cy="261610"/>
          </a:xfrm>
          <a:prstGeom prst="rect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41" y="233304"/>
            <a:ext cx="256447" cy="21602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24708" y="203737"/>
            <a:ext cx="588815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100" dirty="0" smtClean="0">
                <a:solidFill>
                  <a:schemeClr val="tx2">
                    <a:lumMod val="75000"/>
                  </a:schemeClr>
                </a:solidFill>
              </a:rPr>
              <a:t>Ивановское региональное отделение Фонда социального страхования Российской Федерации</a:t>
            </a:r>
            <a:endParaRPr lang="ru-RU" sz="11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5841" y="945479"/>
            <a:ext cx="8798647" cy="407454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Шестиугольник 12"/>
          <p:cNvSpPr/>
          <p:nvPr/>
        </p:nvSpPr>
        <p:spPr>
          <a:xfrm rot="16200000">
            <a:off x="3755164" y="2031869"/>
            <a:ext cx="1620000" cy="16200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5" name="Прямая соединительная линия 14"/>
          <p:cNvCxnSpPr>
            <a:stCxn id="3" idx="0"/>
            <a:endCxn id="13" idx="0"/>
          </p:cNvCxnSpPr>
          <p:nvPr/>
        </p:nvCxnSpPr>
        <p:spPr>
          <a:xfrm flipH="1">
            <a:off x="4565164" y="945479"/>
            <a:ext cx="1" cy="108639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>
            <a:endCxn id="3" idx="2"/>
          </p:cNvCxnSpPr>
          <p:nvPr/>
        </p:nvCxnSpPr>
        <p:spPr>
          <a:xfrm>
            <a:off x="4565165" y="3651210"/>
            <a:ext cx="0" cy="136881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endCxn id="13" idx="1"/>
          </p:cNvCxnSpPr>
          <p:nvPr/>
        </p:nvCxnSpPr>
        <p:spPr>
          <a:xfrm flipH="1">
            <a:off x="5375164" y="945479"/>
            <a:ext cx="3589323" cy="149139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>
            <a:stCxn id="13" idx="4"/>
          </p:cNvCxnSpPr>
          <p:nvPr/>
        </p:nvCxnSpPr>
        <p:spPr>
          <a:xfrm flipH="1">
            <a:off x="165841" y="3246869"/>
            <a:ext cx="3589323" cy="177315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>
            <a:endCxn id="13" idx="2"/>
          </p:cNvCxnSpPr>
          <p:nvPr/>
        </p:nvCxnSpPr>
        <p:spPr>
          <a:xfrm flipH="1" flipV="1">
            <a:off x="5375164" y="3246869"/>
            <a:ext cx="3589323" cy="177315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>
            <a:stCxn id="13" idx="5"/>
          </p:cNvCxnSpPr>
          <p:nvPr/>
        </p:nvCxnSpPr>
        <p:spPr>
          <a:xfrm flipH="1" flipV="1">
            <a:off x="165840" y="945478"/>
            <a:ext cx="3589324" cy="149139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794761" y="2630558"/>
            <a:ext cx="15728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Мероприятия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" name="Овал 31"/>
          <p:cNvSpPr/>
          <p:nvPr/>
        </p:nvSpPr>
        <p:spPr>
          <a:xfrm>
            <a:off x="3734883" y="1707887"/>
            <a:ext cx="450000" cy="45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Овал 32"/>
          <p:cNvSpPr/>
          <p:nvPr/>
        </p:nvSpPr>
        <p:spPr>
          <a:xfrm>
            <a:off x="3143783" y="2614617"/>
            <a:ext cx="450000" cy="45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Овал 33"/>
          <p:cNvSpPr/>
          <p:nvPr/>
        </p:nvSpPr>
        <p:spPr>
          <a:xfrm>
            <a:off x="3676474" y="3457916"/>
            <a:ext cx="450000" cy="45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Овал 34"/>
          <p:cNvSpPr/>
          <p:nvPr/>
        </p:nvSpPr>
        <p:spPr>
          <a:xfrm>
            <a:off x="4947784" y="3556066"/>
            <a:ext cx="450000" cy="45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Овал 35"/>
          <p:cNvSpPr/>
          <p:nvPr/>
        </p:nvSpPr>
        <p:spPr>
          <a:xfrm>
            <a:off x="4941960" y="1755777"/>
            <a:ext cx="450000" cy="45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Овал 36"/>
          <p:cNvSpPr/>
          <p:nvPr/>
        </p:nvSpPr>
        <p:spPr>
          <a:xfrm>
            <a:off x="5536545" y="2622776"/>
            <a:ext cx="450000" cy="45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TextBox 37"/>
          <p:cNvSpPr txBox="1"/>
          <p:nvPr/>
        </p:nvSpPr>
        <p:spPr>
          <a:xfrm>
            <a:off x="5020556" y="177729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632351" y="263744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023754" y="359394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737436" y="349162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217940" y="263744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821285" y="172570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4389088" y="988567"/>
            <a:ext cx="32018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b="1" dirty="0" smtClean="0"/>
              <a:t>Проведение информационно-</a:t>
            </a:r>
          </a:p>
          <a:p>
            <a:pPr algn="r"/>
            <a:r>
              <a:rPr lang="ru-RU" sz="1600" b="1" dirty="0" smtClean="0"/>
              <a:t>разъяснительных  мероприятий </a:t>
            </a:r>
            <a:endParaRPr lang="ru-RU" sz="1600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341668" y="1867372"/>
            <a:ext cx="288878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Взаимодействие со </a:t>
            </a:r>
            <a:r>
              <a:rPr lang="ru-RU" sz="1600" b="1" dirty="0"/>
              <a:t>средствами массовой информации</a:t>
            </a:r>
            <a:r>
              <a:rPr lang="ru-RU" sz="1600" b="1" dirty="0" smtClean="0"/>
              <a:t> </a:t>
            </a:r>
            <a:r>
              <a:rPr lang="ru-RU" sz="1600" b="1" dirty="0"/>
              <a:t>с активом профсоюзных объединений работодателей, объединений профсоюзов и другими общественными организациями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2424199" y="923373"/>
            <a:ext cx="228439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50" b="1" dirty="0" smtClean="0"/>
              <a:t>Проведение анализа и</a:t>
            </a:r>
          </a:p>
          <a:p>
            <a:r>
              <a:rPr lang="ru-RU" sz="1550" b="1" dirty="0" smtClean="0"/>
              <a:t> мониторинга</a:t>
            </a:r>
          </a:p>
          <a:p>
            <a:r>
              <a:rPr lang="ru-RU" sz="1550" b="1" dirty="0" smtClean="0"/>
              <a:t>производственного </a:t>
            </a:r>
          </a:p>
          <a:p>
            <a:r>
              <a:rPr lang="ru-RU" sz="1550" b="1" dirty="0" smtClean="0"/>
              <a:t>травматизма</a:t>
            </a:r>
            <a:endParaRPr lang="ru-RU" sz="1550" b="1" dirty="0"/>
          </a:p>
        </p:txBody>
      </p:sp>
      <p:sp>
        <p:nvSpPr>
          <p:cNvPr id="49" name="TextBox 48"/>
          <p:cNvSpPr txBox="1"/>
          <p:nvPr/>
        </p:nvSpPr>
        <p:spPr>
          <a:xfrm>
            <a:off x="6684815" y="1914172"/>
            <a:ext cx="232334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/>
              <a:t>Взаимодействие с Правительством Ивановской области и </a:t>
            </a:r>
            <a:r>
              <a:rPr lang="ru-RU" sz="1600" b="1" dirty="0" smtClean="0"/>
              <a:t>органами </a:t>
            </a:r>
            <a:r>
              <a:rPr lang="ru-RU" sz="1600" b="1" dirty="0"/>
              <a:t>исполнительной и законодательной власти </a:t>
            </a:r>
            <a:r>
              <a:rPr lang="ru-RU" sz="1600" b="1" dirty="0" smtClean="0"/>
              <a:t> </a:t>
            </a:r>
            <a:r>
              <a:rPr lang="ru-RU" sz="1600" b="1" dirty="0"/>
              <a:t>травмы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390148" y="4076651"/>
            <a:ext cx="30253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b="1" dirty="0" smtClean="0"/>
              <a:t>Взаимодействие со страхователями по вопросам предупреждения травматизма</a:t>
            </a:r>
            <a:endParaRPr lang="ru-RU" sz="1600" b="1" dirty="0"/>
          </a:p>
        </p:txBody>
      </p:sp>
      <p:sp>
        <p:nvSpPr>
          <p:cNvPr id="51" name="TextBox 50"/>
          <p:cNvSpPr txBox="1"/>
          <p:nvPr/>
        </p:nvSpPr>
        <p:spPr>
          <a:xfrm>
            <a:off x="4366813" y="4102448"/>
            <a:ext cx="28383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b="1" dirty="0" smtClean="0"/>
              <a:t>Участие в рабочих совещаниях и комиссиях по вопросам охраны труда </a:t>
            </a:r>
          </a:p>
          <a:p>
            <a:pPr algn="r"/>
            <a:r>
              <a:rPr lang="ru-RU" sz="1600" b="1" dirty="0" smtClean="0"/>
              <a:t> </a:t>
            </a:r>
            <a:endParaRPr lang="ru-RU" sz="1600" b="1" dirty="0"/>
          </a:p>
        </p:txBody>
      </p:sp>
    </p:spTree>
    <p:extLst>
      <p:ext uri="{BB962C8B-B14F-4D97-AF65-F5344CB8AC3E}">
        <p14:creationId xmlns:p14="http://schemas.microsoft.com/office/powerpoint/2010/main" val="334269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-36512" y="294872"/>
            <a:ext cx="7884368" cy="261610"/>
          </a:xfrm>
          <a:prstGeom prst="rect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Picture 2" descr="Z:\#АРТ-БЮРО\Роскосмос\14-07-03 Космос Павильон ВДНХ\презентация медведеву\IMG\patter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05486"/>
            <a:ext cx="9144000" cy="3566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329" y="306268"/>
            <a:ext cx="256447" cy="216024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388196" y="276701"/>
            <a:ext cx="588815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100" dirty="0" smtClean="0">
                <a:solidFill>
                  <a:schemeClr val="tx2">
                    <a:lumMod val="75000"/>
                  </a:schemeClr>
                </a:solidFill>
              </a:rPr>
              <a:t>Ивановское региональное отделение Фонда социального страхования Российской Федерации</a:t>
            </a:r>
            <a:endParaRPr lang="ru-RU" sz="11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423958" y="637685"/>
            <a:ext cx="821867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ja-JP" sz="2000" b="1" i="1" dirty="0" smtClean="0">
                <a:solidFill>
                  <a:srgbClr val="17365D"/>
                </a:solidFill>
                <a:latin typeface="Calibri" pitchFamily="34" charset="0"/>
                <a:cs typeface="Times New Roman" pitchFamily="18" charset="0"/>
              </a:rPr>
              <a:t>В Ивановском региональном отделении  зарегистрировано на 01.07.2019</a:t>
            </a:r>
            <a:endParaRPr kumimoji="0" lang="ru-RU" altLang="ja-JP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2"/>
          <p:cNvSpPr>
            <a:spLocks noChangeArrowheads="1"/>
          </p:cNvSpPr>
          <p:nvPr/>
        </p:nvSpPr>
        <p:spPr bwMode="auto">
          <a:xfrm>
            <a:off x="1524726" y="1804618"/>
            <a:ext cx="167139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ja-JP" sz="5500" b="1" i="1" dirty="0" smtClean="0">
                <a:solidFill>
                  <a:srgbClr val="00549A"/>
                </a:solidFill>
                <a:latin typeface="Calibri" pitchFamily="34" charset="0"/>
                <a:cs typeface="Times New Roman" pitchFamily="18" charset="0"/>
              </a:rPr>
              <a:t>35,4</a:t>
            </a:r>
            <a:r>
              <a:rPr lang="ru-RU" altLang="ja-JP" sz="2500" b="1" i="1" dirty="0" smtClean="0">
                <a:solidFill>
                  <a:srgbClr val="00549A"/>
                </a:solidFill>
                <a:latin typeface="Calibri" pitchFamily="34" charset="0"/>
                <a:cs typeface="Times New Roman" pitchFamily="18" charset="0"/>
              </a:rPr>
              <a:t> тыс. </a:t>
            </a:r>
            <a:endParaRPr kumimoji="0" lang="ru-RU" altLang="ja-JP" sz="2500" b="1" i="0" u="none" strike="noStrike" cap="none" normalizeH="0" baseline="0" dirty="0" smtClean="0">
              <a:ln>
                <a:noFill/>
              </a:ln>
              <a:solidFill>
                <a:srgbClr val="00549A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6951773" y="1681162"/>
            <a:ext cx="1855479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ja-JP" sz="5500" b="1" i="1" dirty="0" smtClean="0">
                <a:solidFill>
                  <a:srgbClr val="00549A"/>
                </a:solidFill>
                <a:latin typeface="Calibri" pitchFamily="34" charset="0"/>
                <a:cs typeface="Times New Roman" pitchFamily="18" charset="0"/>
              </a:rPr>
              <a:t>263,5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ja-JP" sz="2500" b="1" i="1" u="none" strike="noStrike" cap="none" normalizeH="0" baseline="0" dirty="0" smtClean="0">
                <a:ln>
                  <a:noFill/>
                </a:ln>
                <a:solidFill>
                  <a:srgbClr val="00549A"/>
                </a:solidFill>
                <a:effectLst/>
                <a:latin typeface="Calibri" pitchFamily="34" charset="0"/>
                <a:cs typeface="Times New Roman" pitchFamily="18" charset="0"/>
              </a:rPr>
              <a:t>тыс.</a:t>
            </a:r>
            <a:endParaRPr kumimoji="0" lang="ru-RU" altLang="ja-JP" sz="2500" b="1" i="0" u="none" strike="noStrike" cap="none" normalizeH="0" baseline="0" dirty="0" smtClean="0">
              <a:ln>
                <a:noFill/>
              </a:ln>
              <a:solidFill>
                <a:srgbClr val="00549A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958" y="1512947"/>
            <a:ext cx="1538971" cy="1538971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6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640454"/>
            <a:ext cx="2010359" cy="1283959"/>
          </a:xfrm>
          <a:prstGeom prst="rect">
            <a:avLst/>
          </a:prstGeom>
        </p:spPr>
      </p:pic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257552" y="2928611"/>
            <a:ext cx="2664296" cy="477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ja-JP" sz="2500" b="1" i="1" dirty="0">
                <a:solidFill>
                  <a:srgbClr val="00549A"/>
                </a:solidFill>
                <a:latin typeface="Calibri" pitchFamily="34" charset="0"/>
                <a:cs typeface="Times New Roman" pitchFamily="18" charset="0"/>
              </a:rPr>
              <a:t>с</a:t>
            </a:r>
            <a:r>
              <a:rPr lang="ru-RU" altLang="ja-JP" sz="2500" b="1" i="1" dirty="0" smtClean="0">
                <a:solidFill>
                  <a:srgbClr val="00549A"/>
                </a:solidFill>
                <a:latin typeface="Calibri" pitchFamily="34" charset="0"/>
                <a:cs typeface="Times New Roman" pitchFamily="18" charset="0"/>
              </a:rPr>
              <a:t>трахователей</a:t>
            </a:r>
            <a:endParaRPr kumimoji="0" lang="ru-RU" altLang="ja-JP" sz="2500" b="1" i="0" u="none" strike="noStrike" cap="none" normalizeH="0" baseline="0" dirty="0" smtClean="0">
              <a:ln>
                <a:noFill/>
              </a:ln>
              <a:solidFill>
                <a:srgbClr val="00549A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4627224" y="2589258"/>
            <a:ext cx="380887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ja-JP" b="1" i="1" dirty="0" smtClean="0">
              <a:solidFill>
                <a:srgbClr val="00549A"/>
              </a:solidFill>
              <a:latin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ja-JP" b="1" i="1" dirty="0">
              <a:solidFill>
                <a:srgbClr val="00549A"/>
              </a:solidFill>
              <a:latin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ja-JP" b="1" i="1" dirty="0" smtClean="0">
                <a:solidFill>
                  <a:srgbClr val="00549A"/>
                </a:solidFill>
                <a:latin typeface="Calibri" pitchFamily="34" charset="0"/>
                <a:cs typeface="Times New Roman" pitchFamily="18" charset="0"/>
              </a:rPr>
              <a:t>Среднесписочная численность</a:t>
            </a:r>
            <a:endParaRPr kumimoji="0" lang="ru-RU" altLang="ja-JP" b="1" i="0" u="none" strike="noStrike" cap="none" normalizeH="0" baseline="0" dirty="0" smtClean="0">
              <a:ln>
                <a:noFill/>
              </a:ln>
              <a:solidFill>
                <a:srgbClr val="00549A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3419872" y="1851670"/>
            <a:ext cx="867606" cy="0"/>
          </a:xfrm>
          <a:prstGeom prst="straightConnector1">
            <a:avLst/>
          </a:prstGeom>
          <a:ln w="57150">
            <a:solidFill>
              <a:srgbClr val="00549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3419872" y="2211710"/>
            <a:ext cx="867606" cy="0"/>
          </a:xfrm>
          <a:prstGeom prst="straightConnector1">
            <a:avLst/>
          </a:prstGeom>
          <a:ln w="57150">
            <a:solidFill>
              <a:srgbClr val="00549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3419872" y="2571750"/>
            <a:ext cx="867606" cy="0"/>
          </a:xfrm>
          <a:prstGeom prst="straightConnector1">
            <a:avLst/>
          </a:prstGeom>
          <a:ln w="57150">
            <a:solidFill>
              <a:srgbClr val="00549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3419872" y="2924413"/>
            <a:ext cx="867606" cy="0"/>
          </a:xfrm>
          <a:prstGeom prst="straightConnector1">
            <a:avLst/>
          </a:prstGeom>
          <a:ln w="57150">
            <a:solidFill>
              <a:srgbClr val="00549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385776" y="3572890"/>
            <a:ext cx="8253286" cy="1246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ja-JP" sz="2500" b="1" i="1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 </a:t>
            </a:r>
            <a:r>
              <a:rPr lang="ru-RU" altLang="ja-JP" sz="2500" b="1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Times New Roman" pitchFamily="18" charset="0"/>
              </a:rPr>
              <a:t>19%  - </a:t>
            </a:r>
            <a:r>
              <a:rPr lang="ru-RU" altLang="ja-JP" sz="2500" b="1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Times New Roman" pitchFamily="18" charset="0"/>
              </a:rPr>
              <a:t>51,0 </a:t>
            </a:r>
            <a:r>
              <a:rPr lang="ru-RU" altLang="ja-JP" sz="2500" b="1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Times New Roman" pitchFamily="18" charset="0"/>
              </a:rPr>
              <a:t>тыс. застрахованных граждан </a:t>
            </a:r>
            <a:r>
              <a:rPr lang="ru-RU" altLang="ja-JP" sz="2500" b="1" i="1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работают в условиях с вредными о опасными производственными факторами</a:t>
            </a:r>
            <a:endParaRPr kumimoji="0" lang="ru-RU" altLang="ja-JP" sz="25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5917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152670"/>
            <a:ext cx="7884368" cy="261610"/>
          </a:xfrm>
          <a:prstGeom prst="rect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Picture 2" descr="Z:\#АРТ-БЮРО\Роскосмос\14-07-03 Космос Павильон ВДНХ\презентация медведеву\IMG\patter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58217"/>
            <a:ext cx="9144000" cy="3566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 Placeholder 11"/>
          <p:cNvSpPr txBox="1">
            <a:spLocks/>
          </p:cNvSpPr>
          <p:nvPr/>
        </p:nvSpPr>
        <p:spPr bwMode="auto">
          <a:xfrm>
            <a:off x="170452" y="2067350"/>
            <a:ext cx="3551592" cy="69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/>
          <a:p>
            <a:pPr algn="ctr">
              <a:lnSpc>
                <a:spcPct val="92000"/>
              </a:lnSpc>
              <a:spcAft>
                <a:spcPts val="0"/>
              </a:spcAft>
            </a:pPr>
            <a:r>
              <a:rPr lang="ru-RU" sz="1400" dirty="0">
                <a:solidFill>
                  <a:srgbClr val="17365D"/>
                </a:solidFill>
                <a:latin typeface="Calibri"/>
                <a:ea typeface="Times New Roman"/>
                <a:cs typeface="Times New Roman"/>
              </a:rPr>
              <a:t>Финансовое обеспечение предупредительных мер по сокращению производственного травматизма</a:t>
            </a:r>
          </a:p>
        </p:txBody>
      </p:sp>
      <p:pic>
        <p:nvPicPr>
          <p:cNvPr id="25" name="Рисунок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5463"/>
            <a:ext cx="256447" cy="216024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380457" y="152670"/>
            <a:ext cx="588815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100" dirty="0" smtClean="0">
                <a:solidFill>
                  <a:schemeClr val="tx2">
                    <a:lumMod val="75000"/>
                  </a:schemeClr>
                </a:solidFill>
              </a:rPr>
              <a:t>Ивановское региональное отделение Фонда социального страхования Российской Федерации</a:t>
            </a:r>
            <a:endParaRPr lang="ru-RU" sz="1100" dirty="0">
              <a:solidFill>
                <a:schemeClr val="tx2">
                  <a:lumMod val="75000"/>
                </a:schemeClr>
              </a:solidFill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1207856" y="760178"/>
            <a:ext cx="1398680" cy="1206110"/>
            <a:chOff x="894916" y="2440876"/>
            <a:chExt cx="876300" cy="755651"/>
          </a:xfrm>
        </p:grpSpPr>
        <p:sp>
          <p:nvSpPr>
            <p:cNvPr id="14" name="Шестиугольник 13"/>
            <p:cNvSpPr/>
            <p:nvPr/>
          </p:nvSpPr>
          <p:spPr>
            <a:xfrm>
              <a:off x="894916" y="2440876"/>
              <a:ext cx="876300" cy="755651"/>
            </a:xfrm>
            <a:prstGeom prst="hexagon">
              <a:avLst/>
            </a:prstGeom>
            <a:solidFill>
              <a:srgbClr val="235BB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pic>
          <p:nvPicPr>
            <p:cNvPr id="34" name="Picture 2" descr="C:\Users\molochnikov\Downloads\noun_151139_cc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6396"/>
            <a:stretch/>
          </p:blipFill>
          <p:spPr bwMode="auto">
            <a:xfrm>
              <a:off x="971600" y="2499742"/>
              <a:ext cx="740712" cy="6192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1" name="TextBox 20"/>
          <p:cNvSpPr txBox="1"/>
          <p:nvPr/>
        </p:nvSpPr>
        <p:spPr>
          <a:xfrm>
            <a:off x="780835" y="2943869"/>
            <a:ext cx="2109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С</a:t>
            </a:r>
            <a:r>
              <a:rPr lang="ru-RU" sz="4000" dirty="0" smtClean="0">
                <a:solidFill>
                  <a:srgbClr val="0070C0"/>
                </a:solidFill>
              </a:rPr>
              <a:t> 2002</a:t>
            </a:r>
            <a:r>
              <a:rPr lang="ru-RU" sz="1100" dirty="0" smtClean="0">
                <a:solidFill>
                  <a:srgbClr val="0070C0"/>
                </a:solidFill>
              </a:rPr>
              <a:t> 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года</a:t>
            </a:r>
            <a:endParaRPr lang="ru-RU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007988" y="2866438"/>
            <a:ext cx="20518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</a:rPr>
              <a:t>программа реализуется </a:t>
            </a:r>
            <a:endParaRPr lang="ru-RU" sz="1400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359024" y="2787774"/>
            <a:ext cx="3096344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361613" y="3658526"/>
            <a:ext cx="3096344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780835" y="3867894"/>
            <a:ext cx="259975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>
                <a:solidFill>
                  <a:srgbClr val="0070C0"/>
                </a:solidFill>
              </a:rPr>
              <a:t>254,9</a:t>
            </a:r>
            <a:r>
              <a:rPr lang="ru-RU" sz="1100" dirty="0" smtClean="0">
                <a:solidFill>
                  <a:srgbClr val="0070C0"/>
                </a:solidFill>
              </a:rPr>
              <a:t> 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млн. руб.</a:t>
            </a:r>
            <a:endParaRPr lang="ru-RU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827460" y="3783692"/>
            <a:ext cx="20189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</a:rPr>
              <a:t>на эти цели направлено</a:t>
            </a:r>
            <a:endParaRPr lang="ru-RU" sz="1400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>
            <a:off x="361613" y="4534093"/>
            <a:ext cx="3096344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1001832" y="3632125"/>
            <a:ext cx="20312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</a:rPr>
              <a:t>до настоящего времени</a:t>
            </a:r>
            <a:endParaRPr lang="ru-RU" sz="1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4508603" y="322772"/>
            <a:ext cx="40198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</a:rPr>
              <a:t>Размер выделяемых средств</a:t>
            </a:r>
            <a:endParaRPr lang="ru-RU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55" name="Прямая соединительная линия 54"/>
          <p:cNvCxnSpPr/>
          <p:nvPr/>
        </p:nvCxnSpPr>
        <p:spPr>
          <a:xfrm>
            <a:off x="3635896" y="555526"/>
            <a:ext cx="0" cy="4392488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4211960" y="722882"/>
            <a:ext cx="4176464" cy="14987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20% </a:t>
            </a:r>
          </a:p>
          <a:p>
            <a:pPr algn="ctr"/>
            <a:r>
              <a:rPr lang="ru-RU" sz="2000" dirty="0" smtClean="0"/>
              <a:t>от начисленных страховых взносов за предыдущий расчетный период</a:t>
            </a:r>
            <a:endParaRPr lang="ru-RU" sz="2000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4246058" y="2266760"/>
            <a:ext cx="416509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</a:rPr>
              <a:t>Для страхователей с численностью сотрудников до 100 человек, не обращавшихся в </a:t>
            </a:r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</a:rPr>
              <a:t>двух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</a:rPr>
              <a:t> предыдущих годах за финансированием предупредительных мер</a:t>
            </a:r>
            <a:endParaRPr lang="ru-RU" sz="1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4285417" y="3728830"/>
            <a:ext cx="4146542" cy="1279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20% </a:t>
            </a:r>
          </a:p>
          <a:p>
            <a:pPr algn="ctr"/>
            <a:r>
              <a:rPr lang="ru-RU" sz="2000" dirty="0" smtClean="0"/>
              <a:t>от начисленных страховых взносов за  </a:t>
            </a:r>
            <a:r>
              <a:rPr lang="ru-RU" sz="3200" dirty="0" smtClean="0"/>
              <a:t>ТРИ</a:t>
            </a:r>
            <a:r>
              <a:rPr lang="ru-RU" sz="2000" dirty="0" smtClean="0"/>
              <a:t> предыдущих года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930539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152670"/>
            <a:ext cx="7884368" cy="261610"/>
          </a:xfrm>
          <a:prstGeom prst="rect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Picture 2" descr="Z:\#АРТ-БЮРО\Роскосмос\14-07-03 Космос Павильон ВДНХ\презентация медведеву\IMG\patter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3" y="1491630"/>
            <a:ext cx="9144000" cy="4595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5463"/>
            <a:ext cx="256447" cy="216024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380457" y="152670"/>
            <a:ext cx="588815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100" dirty="0" smtClean="0">
                <a:solidFill>
                  <a:schemeClr val="tx2">
                    <a:lumMod val="75000"/>
                  </a:schemeClr>
                </a:solidFill>
              </a:rPr>
              <a:t>Ивановское региональное отделение Фонда социального страхования Российской Федерации</a:t>
            </a:r>
            <a:endParaRPr lang="ru-RU" sz="11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auto">
          <a:xfrm>
            <a:off x="575556" y="555526"/>
            <a:ext cx="799288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ja-JP" sz="2000" b="1" i="1" dirty="0" smtClean="0">
                <a:solidFill>
                  <a:srgbClr val="17365D"/>
                </a:solidFill>
                <a:latin typeface="Calibri" pitchFamily="34" charset="0"/>
                <a:cs typeface="Times New Roman" pitchFamily="18" charset="0"/>
              </a:rPr>
              <a:t>Финансирование предупредительных мер  за период с 2011-2019 </a:t>
            </a:r>
            <a:r>
              <a:rPr lang="ru-RU" altLang="ja-JP" sz="2000" b="1" i="1" dirty="0" err="1" smtClean="0">
                <a:solidFill>
                  <a:srgbClr val="17365D"/>
                </a:solidFill>
                <a:latin typeface="Calibri" pitchFamily="34" charset="0"/>
                <a:cs typeface="Times New Roman" pitchFamily="18" charset="0"/>
              </a:rPr>
              <a:t>гг</a:t>
            </a:r>
            <a:endParaRPr kumimoji="0" lang="ru-RU" altLang="ja-JP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3" name="Объект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90584304"/>
              </p:ext>
            </p:extLst>
          </p:nvPr>
        </p:nvGraphicFramePr>
        <p:xfrm>
          <a:off x="380456" y="1131590"/>
          <a:ext cx="8512023" cy="36758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435959" y="5214668"/>
            <a:ext cx="8456521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на проведение превентивных мероприятий 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в 2019 году выделено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36,8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млн. рублей, что на 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</a:rPr>
              <a:t>35%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 больше, чем в прошлом 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году. Получили разрешение на 34,6 млн. рублей или 94% от выделенных ассигнований</a:t>
            </a:r>
            <a:endParaRPr lang="ru-RU" altLang="ja-JP" sz="20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6606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152670"/>
            <a:ext cx="7884368" cy="261610"/>
          </a:xfrm>
          <a:prstGeom prst="rect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Picture 2" descr="Z:\#АРТ-БЮРО\Роскосмос\14-07-03 Космос Павильон ВДНХ\презентация медведеву\IMG\patter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35647"/>
            <a:ext cx="9144000" cy="35078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5463"/>
            <a:ext cx="256447" cy="216024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380457" y="152670"/>
            <a:ext cx="588815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100" dirty="0" smtClean="0">
                <a:solidFill>
                  <a:schemeClr val="tx2">
                    <a:lumMod val="75000"/>
                  </a:schemeClr>
                </a:solidFill>
              </a:rPr>
              <a:t>Ивановское региональное отделение Фонда социального страхования Российской Федерации</a:t>
            </a:r>
            <a:endParaRPr lang="ru-RU" sz="11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auto">
          <a:xfrm>
            <a:off x="187322" y="461167"/>
            <a:ext cx="872876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ja-JP" sz="2000" b="1" i="1" dirty="0" smtClean="0">
                <a:solidFill>
                  <a:srgbClr val="17365D"/>
                </a:solidFill>
                <a:latin typeface="Calibri" pitchFamily="34" charset="0"/>
                <a:cs typeface="Times New Roman" pitchFamily="18" charset="0"/>
              </a:rPr>
              <a:t>Динамика страховых случаев за период </a:t>
            </a:r>
            <a:r>
              <a:rPr lang="ru-RU" altLang="ja-JP" sz="2000" b="1" i="1" dirty="0" smtClean="0">
                <a:solidFill>
                  <a:srgbClr val="17365D"/>
                </a:solidFill>
                <a:latin typeface="Calibri" pitchFamily="34" charset="0"/>
                <a:cs typeface="Times New Roman" pitchFamily="18" charset="0"/>
              </a:rPr>
              <a:t>2011- 2018 </a:t>
            </a:r>
            <a:r>
              <a:rPr lang="ru-RU" altLang="ja-JP" sz="2000" b="1" i="1" dirty="0" err="1" smtClean="0">
                <a:solidFill>
                  <a:srgbClr val="17365D"/>
                </a:solidFill>
                <a:latin typeface="Calibri" pitchFamily="34" charset="0"/>
                <a:cs typeface="Times New Roman" pitchFamily="18" charset="0"/>
              </a:rPr>
              <a:t>г.г</a:t>
            </a:r>
            <a:endParaRPr kumimoji="0" lang="ru-RU" altLang="ja-JP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1" name="Object 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5487975"/>
              </p:ext>
            </p:extLst>
          </p:nvPr>
        </p:nvGraphicFramePr>
        <p:xfrm>
          <a:off x="274814" y="886327"/>
          <a:ext cx="8870469" cy="42472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901913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152670"/>
            <a:ext cx="7884368" cy="261610"/>
          </a:xfrm>
          <a:prstGeom prst="rect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Picture 2" descr="Z:\#АРТ-БЮРО\Роскосмос\14-07-03 Космос Павильон ВДНХ\презентация медведеву\IMG\patter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92" y="1553546"/>
            <a:ext cx="9144000" cy="3566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5463"/>
            <a:ext cx="256447" cy="216024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380457" y="152670"/>
            <a:ext cx="588815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100" dirty="0" smtClean="0">
                <a:solidFill>
                  <a:schemeClr val="tx2">
                    <a:lumMod val="75000"/>
                  </a:schemeClr>
                </a:solidFill>
              </a:rPr>
              <a:t>Ивановское региональное отделение Фонда социального страхования Российской Федерации</a:t>
            </a:r>
            <a:endParaRPr lang="ru-RU" sz="11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68026" y="1923678"/>
            <a:ext cx="840843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i="1" dirty="0" smtClean="0">
                <a:solidFill>
                  <a:schemeClr val="tx2">
                    <a:lumMod val="75000"/>
                  </a:schemeClr>
                </a:solidFill>
              </a:rPr>
              <a:t>из них признаны страховыми 90 несчастных случаев на производстве, </a:t>
            </a:r>
            <a:endParaRPr lang="en-US" sz="2200" b="1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sz="2200" b="1" i="1" dirty="0" smtClean="0">
                <a:solidFill>
                  <a:schemeClr val="tx2">
                    <a:lumMod val="75000"/>
                  </a:schemeClr>
                </a:solidFill>
              </a:rPr>
              <a:t>в том числе:</a:t>
            </a:r>
            <a:endParaRPr lang="ru-RU" sz="2200" b="1" i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64" name="Picture 2" descr="C:\Users\Molochnikov\Desktop\cherepno-mozgovaia_travma.png"/>
          <p:cNvPicPr>
            <a:picLocks noChangeAspect="1" noChangeArrowheads="1"/>
          </p:cNvPicPr>
          <p:nvPr/>
        </p:nvPicPr>
        <p:blipFill>
          <a:blip r:embed="rId5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PaintStrokes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797" y="517712"/>
            <a:ext cx="1152128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5" name="TextBox 64"/>
          <p:cNvSpPr txBox="1"/>
          <p:nvPr/>
        </p:nvSpPr>
        <p:spPr>
          <a:xfrm>
            <a:off x="841193" y="2818784"/>
            <a:ext cx="476412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5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0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665127" y="3336864"/>
            <a:ext cx="768159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5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14</a:t>
            </a:r>
            <a:endParaRPr lang="ru-RU" sz="45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695520" y="3958050"/>
            <a:ext cx="476412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5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1</a:t>
            </a:r>
            <a:endParaRPr lang="ru-RU" sz="45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cxnSp>
        <p:nvCxnSpPr>
          <p:cNvPr id="68" name="Прямая соединительная линия 67"/>
          <p:cNvCxnSpPr/>
          <p:nvPr/>
        </p:nvCxnSpPr>
        <p:spPr>
          <a:xfrm flipH="1">
            <a:off x="611560" y="1779662"/>
            <a:ext cx="8318833" cy="0"/>
          </a:xfrm>
          <a:prstGeom prst="line">
            <a:avLst/>
          </a:prstGeom>
          <a:ln>
            <a:solidFill>
              <a:srgbClr val="274496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1619673" y="3066632"/>
            <a:ext cx="521982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</a:rPr>
              <a:t>смертельных несчастных случаев;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1619673" y="3529340"/>
            <a:ext cx="458428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</a:rPr>
              <a:t>тяжелый несчастный случай;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1648633" y="4114578"/>
            <a:ext cx="730270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</a:rPr>
              <a:t>пострадавших получили стойкую утрату трудоспособности.</a:t>
            </a:r>
          </a:p>
        </p:txBody>
      </p:sp>
      <p:cxnSp>
        <p:nvCxnSpPr>
          <p:cNvPr id="72" name="Прямая соединительная линия 71"/>
          <p:cNvCxnSpPr/>
          <p:nvPr/>
        </p:nvCxnSpPr>
        <p:spPr>
          <a:xfrm flipH="1">
            <a:off x="3635896" y="3651870"/>
            <a:ext cx="530473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 flipH="1">
            <a:off x="3683829" y="4209232"/>
            <a:ext cx="530473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 flipH="1">
            <a:off x="3683829" y="4799294"/>
            <a:ext cx="530473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 flipH="1">
            <a:off x="3635896" y="3092474"/>
            <a:ext cx="530473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951046" y="662889"/>
            <a:ext cx="642709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b="1" i="1" dirty="0" smtClean="0">
                <a:solidFill>
                  <a:schemeClr val="tx2">
                    <a:lumMod val="75000"/>
                  </a:schemeClr>
                </a:solidFill>
              </a:rPr>
              <a:t>С 01.01. по 10.09.  2019 года поступило в </a:t>
            </a:r>
          </a:p>
          <a:p>
            <a:pPr algn="ctr"/>
            <a:r>
              <a:rPr lang="ru-RU" sz="2500" b="1" i="1" dirty="0" smtClean="0">
                <a:solidFill>
                  <a:schemeClr val="tx2">
                    <a:lumMod val="75000"/>
                  </a:schemeClr>
                </a:solidFill>
              </a:rPr>
              <a:t>111 </a:t>
            </a:r>
            <a:r>
              <a:rPr lang="ru-RU" sz="2500" b="1" i="1" dirty="0" smtClean="0">
                <a:solidFill>
                  <a:schemeClr val="tx2">
                    <a:lumMod val="75000"/>
                  </a:schemeClr>
                </a:solidFill>
              </a:rPr>
              <a:t>сообщений о несчастных случаях:</a:t>
            </a:r>
            <a:endParaRPr lang="ru-RU" sz="2500" b="1" i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2080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8821</TotalTime>
  <Words>786</Words>
  <Application>Microsoft Office PowerPoint</Application>
  <PresentationFormat>Экран (16:9)</PresentationFormat>
  <Paragraphs>182</Paragraphs>
  <Slides>15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3" baseType="lpstr">
      <vt:lpstr>ＭＳ Ｐゴシック</vt:lpstr>
      <vt:lpstr>Arial</vt:lpstr>
      <vt:lpstr>Bookman Old Style</vt:lpstr>
      <vt:lpstr>Calibri</vt:lpstr>
      <vt:lpstr>Times New Roman</vt:lpstr>
      <vt:lpstr>Verdana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Молочников Алексей Алексеевич</dc:creator>
  <cp:lastModifiedBy>Назин Игорь Олегович</cp:lastModifiedBy>
  <cp:revision>286</cp:revision>
  <cp:lastPrinted>2019-09-16T13:57:30Z</cp:lastPrinted>
  <dcterms:created xsi:type="dcterms:W3CDTF">2015-03-16T06:06:39Z</dcterms:created>
  <dcterms:modified xsi:type="dcterms:W3CDTF">2019-09-16T15:01:20Z</dcterms:modified>
</cp:coreProperties>
</file>