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69" r:id="rId17"/>
    <p:sldId id="270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0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6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1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1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25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0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9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4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8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0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7BE06D-CEEF-434D-9872-EC677353087B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BF90002-3E08-481C-AE10-54C8E7051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7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ED535-9966-44D9-A7CD-6EE7B700D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Основы профсоюзной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80545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455777фин.jpg">
            <a:extLst>
              <a:ext uri="{FF2B5EF4-FFF2-40B4-BE49-F238E27FC236}">
                <a16:creationId xmlns:a16="http://schemas.microsoft.com/office/drawing/2014/main" id="{3E7002C8-281D-4E31-9D3E-4BB6E8A7EF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0" y="280035"/>
            <a:ext cx="10259470" cy="62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9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36E12E-A9C5-4256-AF64-122689349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союз «Ивановское областное объединение организаций профсоюзов» является самой массовой общественной организацией в регионе она объединяет свыше 50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 человек. 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профобъединение входят 16 областных отраслевых организаций профсоюзов, 47 городских и районных, 1128 первичных.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на территории области в профсоюз принимается порядка 4 тысяч человек, более половины из них составляет молодежь.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Обращения, заявления ИОООП">
            <a:extLst>
              <a:ext uri="{FF2B5EF4-FFF2-40B4-BE49-F238E27FC236}">
                <a16:creationId xmlns:a16="http://schemas.microsoft.com/office/drawing/2014/main" id="{FEEA3471-D079-4792-8ACF-FC2FDBDD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" y="2003458"/>
            <a:ext cx="2630488" cy="26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1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9D370D-A776-414F-AF5D-832FBA35C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года в области отмечается официально установленный День профсоюзного работника в Ивановской области 17 сентября. Инициатива профсоюзов о принятии соответствующего закона была поддержана Губернатором С.С. Воскресенским и Ивановской областной Думой.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Обращения, заявления ИОООП">
            <a:extLst>
              <a:ext uri="{FF2B5EF4-FFF2-40B4-BE49-F238E27FC236}">
                <a16:creationId xmlns:a16="http://schemas.microsoft.com/office/drawing/2014/main" id="{250C2C8D-83DB-4A24-97A1-A7B33F17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129188"/>
            <a:ext cx="2401888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59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5706F8-3328-4BD2-B18C-EBA0EFCA4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558" y="868680"/>
            <a:ext cx="7315200" cy="5120640"/>
          </a:xfrm>
        </p:spPr>
        <p:txBody>
          <a:bodyPr/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документом, устанавливающим общие принципы регулирования социально-трудовых отношений в регионе, является областное Соглашение между объединениями профсоюзов, работодателей и Правительством Ивановской области. В 2021 году будет заключаться соглашение на новый период. 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94349-AA18-4D34-AF81-F105817F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0280"/>
            <a:ext cx="5060514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6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1DFE3-4297-4517-9CC3-4B5F447D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98941" cy="4601183"/>
          </a:xfrm>
        </p:spPr>
        <p:txBody>
          <a:bodyPr/>
          <a:lstStyle/>
          <a:p>
            <a:pPr algn="ctr"/>
            <a:r>
              <a:rPr lang="ru-RU" dirty="0"/>
              <a:t>Заседание трехсторонней комиссии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2CD7DD-A4CC-4BA5-931B-992A629DB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985837"/>
            <a:ext cx="7315200" cy="4876800"/>
          </a:xfrm>
        </p:spPr>
      </p:pic>
    </p:spTree>
    <p:extLst>
      <p:ext uri="{BB962C8B-B14F-4D97-AF65-F5344CB8AC3E}">
        <p14:creationId xmlns:p14="http://schemas.microsoft.com/office/powerpoint/2010/main" val="160612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6A17FC-934E-4DD2-998B-952CCC17F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Лозунг «ЗА ДОСТОЙНУЮ ЗАРАБОТНУЮ ПЛАТУ» является основным  требованием, которое  профсоюзы последовательно</a:t>
            </a:r>
            <a:r>
              <a:rPr lang="ru-RU" sz="24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отстаивают на всех уровнях. 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по настоянию профобъединения в  постановлении правительства области, по оплате труда работников бюджетной сферы  закреплена норма, обязывающая руководителей учреждений согласовывать с представителями работников размеры стимулирующих выплат.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Профсоюзы - активные участники проекта «Открытое Правительство Ивановской области».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Представители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Профсоюзов входят в общественные советы при органах власти, а также в экспертный совет Правительства области.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906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81192-69FA-4ACA-8C2E-E837E7D5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3FFA-A110-4B4F-BF97-1E71C3C50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Pictures\2019\8.jpg">
            <a:extLst>
              <a:ext uri="{FF2B5EF4-FFF2-40B4-BE49-F238E27FC236}">
                <a16:creationId xmlns:a16="http://schemas.microsoft.com/office/drawing/2014/main" id="{5B221A13-6A15-41F6-A63A-195D5F79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222151"/>
            <a:ext cx="11361420" cy="66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4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A9D1253-550C-4B79-91CE-C5CD4B02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" y="284480"/>
            <a:ext cx="7665720" cy="51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4CE4A4-4C26-4533-8810-52096331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2721926"/>
            <a:ext cx="7338060" cy="39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2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5E8773-A4E3-403C-B327-6537498DC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8" y="189971"/>
            <a:ext cx="5505216" cy="36461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8E8992-07EF-4D96-8068-64916EFA2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750"/>
            <a:ext cx="5489739" cy="36461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4D7F30-1AD7-43E8-93C8-A2B101B85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7" y="3771156"/>
            <a:ext cx="10287000" cy="30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1EDDA3-952C-4FF3-93E8-5EBC07538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137964"/>
            <a:ext cx="4937760" cy="32910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F7BD82-4749-4E05-95C0-F8E3CC6B0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30" y="320040"/>
            <a:ext cx="3970020" cy="5955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488C64-B35D-418E-93EC-1DE3B73EA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949"/>
            <a:ext cx="4777740" cy="31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6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19FFD-5D91-403F-A9F1-006ADDE7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8FCB0-63D4-4F83-90C7-1AFF073E3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Солидарность и единство действий членов профсоюзов и профсоюзных организаций в реализации целей и задач профсоюза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Добровольность вступления в профсоюз и свобода выхода из него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Равенство прав всех членов профсоюза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Выборность всех профсоюзных органов и их подотчетность членам профсоюза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Коллегиальность в принятии решений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Гласность в работе профорганизаций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Свобода мнений и дискуссий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Периодическая отчетность всех органов профсоюзов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30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514C43-0BE1-4460-A2DD-C6FA21566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458" y="326707"/>
            <a:ext cx="7315200" cy="41148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CD0EC-4193-45AC-8E97-763123F77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06" t="12833" r="11125"/>
          <a:stretch/>
        </p:blipFill>
        <p:spPr>
          <a:xfrm>
            <a:off x="194310" y="2743042"/>
            <a:ext cx="5086350" cy="36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DD07C5-06BE-48D5-8998-90ABC7831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/>
              <a:t>Спасибо за внимание!</a:t>
            </a:r>
          </a:p>
          <a:p>
            <a:pPr marL="0" indent="0" algn="ctr">
              <a:buNone/>
            </a:pPr>
            <a:r>
              <a:rPr lang="ru-RU" sz="6000" dirty="0"/>
              <a:t>Удачи на квесте!</a:t>
            </a:r>
          </a:p>
        </p:txBody>
      </p:sp>
    </p:spTree>
    <p:extLst>
      <p:ext uri="{BB962C8B-B14F-4D97-AF65-F5344CB8AC3E}">
        <p14:creationId xmlns:p14="http://schemas.microsoft.com/office/powerpoint/2010/main" val="397501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408EB-2C97-47AD-BF54-F792E0FF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982" y="1215276"/>
            <a:ext cx="3616349" cy="4601183"/>
          </a:xfrm>
        </p:spPr>
        <p:txBody>
          <a:bodyPr/>
          <a:lstStyle/>
          <a:p>
            <a:pPr algn="ctr"/>
            <a:r>
              <a:rPr lang="ru-RU" dirty="0"/>
              <a:t>Законодательные 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FADF43-E7BD-4B45-83BF-B9376179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Конституция РФ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 РФ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ГК РФ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ФЗ «О профессиональных союзах, их правах и гарантиях деятельности»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ФЗ об общественных объединениях 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ФЗ «О некоммерческих организациях»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Ивановской области № 35 –ОЗ от 8 июня 2012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ПРАВАХ ПРОФЕССИОНАЛЬНЫХ СОЮЗОВ В ОТНОШЕНИЯХ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ОРГАНАМИ ГОСУДАРСТВЕННОЙ ВЛАСТИ, ОРГАНАМИ МЕСТНОГО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САМОУПРАВЛЕНИЯ, РАБОТОДАТЕЛЯМИ, ИХ ОБЪЕДИНЕНИЯМИ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(СОЮЗАМИ, АССОЦИАЦИЯМИ), ДРУГИМИ ОБЩЕСТВЕННЫМИ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ОБЪЕДИНЕНИЯМИ И ГАРАНТИЯХ ИХ ДЕЯТЕЛЬНОСТИ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ИВАНОВСКОЙ ОБЛАСТИ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7613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9D985C-7639-4C3A-BC34-DD92627EC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Членами профсоюза могут быть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лица, достигшие 14 лет и осуществляющие  трудовую, профессиональную деятельность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лица, обучающиеся в образовательных  организациях начального профессионального, среднего профессионального и высшего профессионального образования (по достижении 14 лет)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неработающие  пенсионеры, ушедшие на пенсию  из этой организации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 в профсоюз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производится по личному заявлению и осуществляется  на собрании ППО  либо на заседании профкома, либо на заседании вышестоящего профсоюзного органа.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19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BCCF6-15A6-4AC5-AEEF-E6E3FB3D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5960232-30DC-4F39-A145-876A10FEC7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136291"/>
              </p:ext>
            </p:extLst>
          </p:nvPr>
        </p:nvGraphicFramePr>
        <p:xfrm>
          <a:off x="3531870" y="922730"/>
          <a:ext cx="7989570" cy="5012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7300">
                  <a:extLst>
                    <a:ext uri="{9D8B030D-6E8A-4147-A177-3AD203B41FA5}">
                      <a16:colId xmlns:a16="http://schemas.microsoft.com/office/drawing/2014/main" val="972775508"/>
                    </a:ext>
                  </a:extLst>
                </a:gridCol>
                <a:gridCol w="1945217">
                  <a:extLst>
                    <a:ext uri="{9D8B030D-6E8A-4147-A177-3AD203B41FA5}">
                      <a16:colId xmlns:a16="http://schemas.microsoft.com/office/drawing/2014/main" val="2205652394"/>
                    </a:ext>
                  </a:extLst>
                </a:gridCol>
                <a:gridCol w="1944421">
                  <a:extLst>
                    <a:ext uri="{9D8B030D-6E8A-4147-A177-3AD203B41FA5}">
                      <a16:colId xmlns:a16="http://schemas.microsoft.com/office/drawing/2014/main" val="3472126131"/>
                    </a:ext>
                  </a:extLst>
                </a:gridCol>
                <a:gridCol w="1802632">
                  <a:extLst>
                    <a:ext uri="{9D8B030D-6E8A-4147-A177-3AD203B41FA5}">
                      <a16:colId xmlns:a16="http://schemas.microsoft.com/office/drawing/2014/main" val="3813317684"/>
                    </a:ext>
                  </a:extLst>
                </a:gridCol>
              </a:tblGrid>
              <a:tr h="645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 err="1">
                          <a:effectLst/>
                        </a:rPr>
                        <a:t>Проф</a:t>
                      </a:r>
                      <a:r>
                        <a:rPr lang="ru-RU" sz="2000" b="1" dirty="0">
                          <a:effectLst/>
                        </a:rPr>
                        <a:t> органы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Общероссийский профсоюз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Территориальная организация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Ппо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3455"/>
                  </a:ext>
                </a:extLst>
              </a:tr>
              <a:tr h="792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Высший рук орган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Съезд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Конференция 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Собрание,</a:t>
                      </a:r>
                      <a:endParaRPr lang="ru-RU" sz="16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Конференция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310916"/>
                  </a:ext>
                </a:extLst>
              </a:tr>
              <a:tr h="1635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Постоянно действующий руководящий коллегиальный орган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Центральный комитет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Комитет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Совет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Профсоюзный комитет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881560"/>
                  </a:ext>
                </a:extLst>
              </a:tr>
              <a:tr h="975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Исполнительный коллегиальный орган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президиум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президиум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Президиум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3047037"/>
                  </a:ext>
                </a:extLst>
              </a:tr>
              <a:tr h="645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Исполнительный   единоличный орган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председатель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</a:rPr>
                        <a:t>председатель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Председатель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74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9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ED87F2-31D2-45CA-B77F-20D4E5D43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большое и самое известное профсоюзное объединение нашей страны – Федерация Независимых профсоюзов России (сокращенное наименование ФНПР), которую возглавляет Михаил Викторович Шмаков.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самая массовая общественная организация в России. В ней состоит БОЛЕЕ 19 миллионов человек, объединяет 120 членских организаций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ФНПР было создано в 1990 году.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2" name="Picture 4" descr="Биография Михаил Шмаков">
            <a:extLst>
              <a:ext uri="{FF2B5EF4-FFF2-40B4-BE49-F238E27FC236}">
                <a16:creationId xmlns:a16="http://schemas.microsoft.com/office/drawing/2014/main" id="{31D82374-D2EF-43B8-93B7-433567FC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208675"/>
            <a:ext cx="3264430" cy="44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НПР направила предложения по «пакетному» рассмотрению законопроекта о  повышении пенсионного возраста — ФПО">
            <a:extLst>
              <a:ext uri="{FF2B5EF4-FFF2-40B4-BE49-F238E27FC236}">
                <a16:creationId xmlns:a16="http://schemas.microsoft.com/office/drawing/2014/main" id="{0AB1D113-4F91-4BB3-A13E-D64F1663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28" y="41176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7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41FFF-834E-47EC-83A7-10A39895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FC6C2D-353D-4FFC-97B9-D7E17229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AppData\Local\Temp\Rar$DIa0.049\45545.jpg">
            <a:extLst>
              <a:ext uri="{FF2B5EF4-FFF2-40B4-BE49-F238E27FC236}">
                <a16:creationId xmlns:a16="http://schemas.microsoft.com/office/drawing/2014/main" id="{C8156E3F-F686-44F8-9FE3-17A3A0A0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0"/>
            <a:ext cx="11257091" cy="66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71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C0A452-6109-4090-A8DE-B6F2B161B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Ивановской области профсоюзные организации объединились в Региональный союз «Ивановское областное объединение организаций профсоюзов», сокращенное наименование ИОООП, а в устной речи обычно называют областное профобъединение,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Его возглавляет Александр Николаевич Мирской</a:t>
            </a:r>
            <a:endParaRPr lang="ru-RU" dirty="0"/>
          </a:p>
        </p:txBody>
      </p:sp>
      <p:pic>
        <p:nvPicPr>
          <p:cNvPr id="3074" name="Picture 2" descr="Лидер профсоюзов Ивановской области удостоен ордена «За заслуги перед  Отечеством» - МК Иваново">
            <a:extLst>
              <a:ext uri="{FF2B5EF4-FFF2-40B4-BE49-F238E27FC236}">
                <a16:creationId xmlns:a16="http://schemas.microsoft.com/office/drawing/2014/main" id="{59883DD8-2007-4011-B132-E4A2469F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8" y="944118"/>
            <a:ext cx="3717020" cy="49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69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4FC4-E109-4FCB-8EE5-48773E49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Обращения, заявления ИОООП">
            <a:extLst>
              <a:ext uri="{FF2B5EF4-FFF2-40B4-BE49-F238E27FC236}">
                <a16:creationId xmlns:a16="http://schemas.microsoft.com/office/drawing/2014/main" id="{650476AB-3BDF-4CD1-A39E-901EB8A63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0" y="1146208"/>
            <a:ext cx="4493578" cy="44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6E91D-8556-42EF-ACD3-CCAC5161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6" y="1067580"/>
            <a:ext cx="6607621" cy="47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6245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77</TotalTime>
  <Words>551</Words>
  <Application>Microsoft Office PowerPoint</Application>
  <PresentationFormat>Широкоэкранный</PresentationFormat>
  <Paragraphs>71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Corbel</vt:lpstr>
      <vt:lpstr>Symbol</vt:lpstr>
      <vt:lpstr>Times New Roman</vt:lpstr>
      <vt:lpstr>Wingdings 2</vt:lpstr>
      <vt:lpstr>Рамка</vt:lpstr>
      <vt:lpstr>Основы профсоюзной деятельности</vt:lpstr>
      <vt:lpstr>Принципы деятельности</vt:lpstr>
      <vt:lpstr>Законодательные 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Заседание трехсторонней комиссии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tat3248@gmail.com</dc:creator>
  <cp:lastModifiedBy>tat3248@gmail.com</cp:lastModifiedBy>
  <cp:revision>7</cp:revision>
  <dcterms:created xsi:type="dcterms:W3CDTF">2021-05-19T10:36:35Z</dcterms:created>
  <dcterms:modified xsi:type="dcterms:W3CDTF">2021-05-19T14:58:29Z</dcterms:modified>
</cp:coreProperties>
</file>