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6" r:id="rId3"/>
    <p:sldId id="290" r:id="rId4"/>
    <p:sldId id="334" r:id="rId5"/>
    <p:sldId id="349" r:id="rId6"/>
    <p:sldId id="360" r:id="rId7"/>
    <p:sldId id="339" r:id="rId8"/>
    <p:sldId id="359" r:id="rId9"/>
    <p:sldId id="322" r:id="rId10"/>
    <p:sldId id="351" r:id="rId11"/>
    <p:sldId id="348" r:id="rId12"/>
    <p:sldId id="354" r:id="rId13"/>
    <p:sldId id="361" r:id="rId14"/>
    <p:sldId id="355" r:id="rId15"/>
    <p:sldId id="358" r:id="rId16"/>
    <p:sldId id="340" r:id="rId17"/>
    <p:sldId id="325" r:id="rId18"/>
  </p:sldIdLst>
  <p:sldSz cx="9144000" cy="5143500" type="screen16x9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A"/>
    <a:srgbClr val="3333FF"/>
    <a:srgbClr val="0066FF"/>
    <a:srgbClr val="006C31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63" autoAdjust="0"/>
    <p:restoredTop sz="93904" autoAdjust="0"/>
  </p:normalViewPr>
  <p:slideViewPr>
    <p:cSldViewPr>
      <p:cViewPr varScale="1">
        <p:scale>
          <a:sx n="102" d="100"/>
          <a:sy n="102" d="100"/>
        </p:scale>
        <p:origin x="120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43148060776719E-2"/>
          <c:y val="4.2564333490000585E-2"/>
          <c:w val="0.9025659184424184"/>
          <c:h val="0.85986827545506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страховых случаев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3"/>
            <c:spPr>
              <a:solidFill>
                <a:srgbClr val="FFC000"/>
              </a:solidFill>
              <a:ln w="42250">
                <a:solidFill>
                  <a:srgbClr val="FFC00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472193493802819E-2"/>
                  <c:y val="-5.0028473390490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22232713963601E-2"/>
                  <c:y val="-2.09309690049784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79681618521539E-2"/>
                  <c:y val="-4.2681772376847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472193493802874E-2"/>
                  <c:y val="-2.81410162821507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117110461438009E-3"/>
                  <c:y val="-3.60963314012133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532810400879885E-2"/>
                  <c:y val="-3.1267795869056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000151598104398E-2"/>
                  <c:y val="-4.9767744289503354E-2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164</a:t>
                    </a:r>
                    <a:endParaRPr lang="en-US" dirty="0"/>
                  </a:p>
                </c:rich>
              </c:tx>
              <c:numFmt formatCode="#,##0" sourceLinked="0"/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411576586725863E-2"/>
                  <c:y val="-5.628203256430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94188504026445E-2"/>
                  <c:y val="-6.87891509119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644234776165506E-2"/>
                  <c:y val="-7.06861459290191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267</c:v>
                </c:pt>
                <c:pt idx="1">
                  <c:v>261</c:v>
                </c:pt>
                <c:pt idx="2" formatCode="General">
                  <c:v>220</c:v>
                </c:pt>
                <c:pt idx="3" formatCode="General">
                  <c:v>208</c:v>
                </c:pt>
                <c:pt idx="4" formatCode="General">
                  <c:v>164</c:v>
                </c:pt>
                <c:pt idx="5" formatCode="General">
                  <c:v>148</c:v>
                </c:pt>
                <c:pt idx="6" formatCode="General">
                  <c:v>153</c:v>
                </c:pt>
                <c:pt idx="7" formatCode="General">
                  <c:v>133</c:v>
                </c:pt>
                <c:pt idx="8" formatCode="General">
                  <c:v>126</c:v>
                </c:pt>
                <c:pt idx="9" formatCode="General">
                  <c:v>105</c:v>
                </c:pt>
                <c:pt idx="10" formatCode="General">
                  <c:v>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Легкие несчастные случаи</c:v>
                </c:pt>
              </c:strCache>
            </c:strRef>
          </c:tx>
          <c:spPr>
            <a:ln>
              <a:solidFill>
                <a:srgbClr val="9999FF"/>
              </a:solidFill>
            </a:ln>
          </c:spPr>
          <c:marker>
            <c:symbol val="square"/>
            <c:size val="3"/>
            <c:spPr>
              <a:solidFill>
                <a:srgbClr val="9999FF"/>
              </a:solidFill>
              <a:ln w="42250">
                <a:solidFill>
                  <a:srgbClr val="9999FF"/>
                </a:solidFill>
              </a:ln>
            </c:spPr>
          </c:marker>
          <c:dLbls>
            <c:dLbl>
              <c:idx val="1"/>
              <c:layout>
                <c:manualLayout>
                  <c:x val="-2.7350959679648904E-2"/>
                  <c:y val="4.0648134629773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60034319033494E-2"/>
                  <c:y val="3.4394575455962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22972586549499E-2"/>
                  <c:y val="1.563389793452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647776459170416E-2"/>
                  <c:y val="2.2699624113700603E-2"/>
                </c:manualLayout>
              </c:layout>
              <c:spPr>
                <a:solidFill>
                  <a:srgbClr val="B381D9"/>
                </a:solidFill>
                <a:ln>
                  <a:solidFill>
                    <a:srgbClr val="9999FF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7368550177962E-2"/>
                  <c:y val="-1.2476085412637431E-2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185</a:t>
                    </a:r>
                    <a:endParaRPr lang="en-US" dirty="0"/>
                  </a:p>
                </c:rich>
              </c:tx>
              <c:spPr>
                <a:solidFill>
                  <a:srgbClr val="B381D9"/>
                </a:solidFill>
                <a:ln>
                  <a:solidFill>
                    <a:srgbClr val="9999FF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212533858130839E-2"/>
                  <c:y val="2.9901384292826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395781028422843E-2"/>
                  <c:y val="2.2887452034218597E-3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135</a:t>
                    </a:r>
                    <a:endParaRPr lang="en-US" dirty="0"/>
                  </a:p>
                </c:rich>
              </c:tx>
              <c:spPr>
                <a:solidFill>
                  <a:srgbClr val="B381D9"/>
                </a:solidFill>
                <a:ln>
                  <a:solidFill>
                    <a:srgbClr val="9999FF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212533858130839E-2"/>
                  <c:y val="-5.61769314351840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398099168073685E-2"/>
                  <c:y val="-3.1267795869056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185751537187423E-3"/>
                  <c:y val="2.5014236695245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714854455726816E-2"/>
                  <c:y val="-1.51879951787732E-2"/>
                </c:manualLayout>
              </c:layout>
              <c:spPr>
                <a:solidFill>
                  <a:srgbClr val="B381D9"/>
                </a:solidFill>
                <a:ln>
                  <a:solidFill>
                    <a:srgbClr val="9999FF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B381D9"/>
              </a:solidFill>
              <a:ln>
                <a:solidFill>
                  <a:srgbClr val="9999FF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250</c:v>
                </c:pt>
                <c:pt idx="1">
                  <c:v>225</c:v>
                </c:pt>
                <c:pt idx="2" formatCode="General">
                  <c:v>185</c:v>
                </c:pt>
                <c:pt idx="3" formatCode="General">
                  <c:v>178</c:v>
                </c:pt>
                <c:pt idx="4" formatCode="General">
                  <c:v>135</c:v>
                </c:pt>
                <c:pt idx="5" formatCode="General">
                  <c:v>123</c:v>
                </c:pt>
                <c:pt idx="6" formatCode="General">
                  <c:v>118</c:v>
                </c:pt>
                <c:pt idx="7" formatCode="General">
                  <c:v>107</c:v>
                </c:pt>
                <c:pt idx="8" formatCode="General">
                  <c:v>92</c:v>
                </c:pt>
                <c:pt idx="9" formatCode="General">
                  <c:v>86</c:v>
                </c:pt>
                <c:pt idx="10" formatCode="General">
                  <c:v>90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Несчастные случаи со смертельным исходом</c:v>
                </c:pt>
              </c:strCache>
            </c:strRef>
          </c:tx>
          <c:spPr>
            <a:ln w="57150">
              <a:solidFill>
                <a:srgbClr val="006C31"/>
              </a:solidFill>
            </a:ln>
          </c:spPr>
          <c:marker>
            <c:symbol val="square"/>
            <c:size val="3"/>
            <c:spPr>
              <a:solidFill>
                <a:srgbClr val="00B05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4041682576197505E-2"/>
                  <c:y val="-4.0617531653055709E-3"/>
                </c:manualLayout>
              </c:layout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11193511865043E-2"/>
                  <c:y val="-7.123821994356746E-3"/>
                </c:manualLayout>
              </c:layout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69681287426855E-2"/>
                  <c:y val="-6.4647382107224944E-3"/>
                </c:manualLayout>
              </c:layout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869777798671128E-2"/>
                  <c:y val="-1.0186247953109089E-2"/>
                </c:manualLayout>
              </c:layout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356790943071893E-2"/>
                  <c:y val="-4.8554119100749533E-3"/>
                </c:manualLayout>
              </c:layout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1890035352133E-3"/>
                  <c:y val="-6.9783096958888581E-3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4041779527103851E-3"/>
                  <c:y val="-9.0853973406120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98302806762631E-2"/>
                  <c:y val="-6.8219890542099071E-3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743364527850885E-2"/>
                  <c:y val="1.0963714253607043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584780241044856E-2"/>
                  <c:y val="2.99013842928252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652816617559404E-2"/>
                  <c:y val="1.86240347914547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6264259754789752E-2"/>
                  <c:y val="-1.3906179053312718E-2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1 886</a:t>
                    </a:r>
                  </a:p>
                </c:rich>
              </c:tx>
              <c:spPr>
                <a:solidFill>
                  <a:srgbClr val="006C31"/>
                </a:solidFill>
                <a:ln>
                  <a:solidFill>
                    <a:srgbClr val="7030A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6C31"/>
              </a:solidFill>
              <a:ln>
                <a:solidFill>
                  <a:srgbClr val="7030A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Лист1!$E$2:$E$12</c:f>
              <c:numCache>
                <c:formatCode>#,##0</c:formatCode>
                <c:ptCount val="11"/>
                <c:pt idx="0">
                  <c:v>2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1</c:v>
                </c:pt>
                <c:pt idx="6" formatCode="General">
                  <c:v>3</c:v>
                </c:pt>
                <c:pt idx="7" formatCode="General">
                  <c:v>7</c:v>
                </c:pt>
                <c:pt idx="8" formatCode="General">
                  <c:v>5</c:v>
                </c:pt>
                <c:pt idx="9" formatCode="General">
                  <c:v>0</c:v>
                </c:pt>
                <c:pt idx="10" formatCode="General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54992"/>
        <c:axId val="146535880"/>
      </c:line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Тяжелые несчастные случаи</c:v>
                </c:pt>
              </c:strCache>
            </c:strRef>
          </c:tx>
          <c:spPr>
            <a:ln w="42250">
              <a:solidFill>
                <a:srgbClr val="0070C0"/>
              </a:solidFill>
            </a:ln>
          </c:spPr>
          <c:marker>
            <c:symbol val="square"/>
            <c:size val="3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1723125349967393E-2"/>
                  <c:y val="-3.8385294608284447E-3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016092046542321E-2"/>
                  <c:y val="-3.2418815768733389E-3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41710534132975E-2"/>
                  <c:y val="-9.5411189651165408E-4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24751205376002E-2"/>
                  <c:y val="-8.0264335345408035E-3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3869863025281E-2"/>
                  <c:y val="-6.209160829722448E-5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2870310464982E-2"/>
                  <c:y val="-1.6271280860239878E-2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510188766698484E-2"/>
                  <c:y val="1.3940748962896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992330168788145E-2"/>
                  <c:y val="-1.2017766602037296E-2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402928435626757E-2"/>
                  <c:y val="-4.3774914216679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895279501193632E-2"/>
                  <c:y val="6.3355448117986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431684051880565E-2"/>
                  <c:y val="2.0930969004978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916558404896392E-2"/>
                  <c:y val="2.0205251858201802E-2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6 180</a:t>
                    </a:r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Лист1!$D$2:$D$12</c:f>
              <c:numCache>
                <c:formatCode>#,##0</c:formatCode>
                <c:ptCount val="11"/>
                <c:pt idx="0">
                  <c:v>26</c:v>
                </c:pt>
                <c:pt idx="1">
                  <c:v>28</c:v>
                </c:pt>
                <c:pt idx="2" formatCode="General">
                  <c:v>29</c:v>
                </c:pt>
                <c:pt idx="3" formatCode="General">
                  <c:v>25</c:v>
                </c:pt>
                <c:pt idx="4" formatCode="General">
                  <c:v>25</c:v>
                </c:pt>
                <c:pt idx="5" formatCode="General">
                  <c:v>17</c:v>
                </c:pt>
                <c:pt idx="6" formatCode="General">
                  <c:v>22</c:v>
                </c:pt>
                <c:pt idx="7" formatCode="General">
                  <c:v>13</c:v>
                </c:pt>
                <c:pt idx="8" formatCode="General">
                  <c:v>29</c:v>
                </c:pt>
                <c:pt idx="9" formatCode="General">
                  <c:v>14</c:v>
                </c:pt>
                <c:pt idx="10" formatCode="General">
                  <c:v>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Профессиональные заболевания</c:v>
                </c:pt>
              </c:strCache>
            </c:strRef>
          </c:tx>
          <c:spPr>
            <a:ln w="42250">
              <a:solidFill>
                <a:srgbClr val="FF0000"/>
              </a:solidFill>
            </a:ln>
          </c:spPr>
          <c:marker>
            <c:symbol val="square"/>
            <c:size val="3"/>
            <c:spPr>
              <a:solidFill>
                <a:srgbClr val="007635"/>
              </a:solidFill>
              <a:ln>
                <a:solidFill>
                  <a:srgbClr val="007635"/>
                </a:solidFill>
              </a:ln>
            </c:spPr>
          </c:marker>
          <c:dLbls>
            <c:dLbl>
              <c:idx val="0"/>
              <c:layout>
                <c:manualLayout>
                  <c:x val="-2.5923770208767991E-2"/>
                  <c:y val="3.7089888054884458E-3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421496090003835E-2"/>
                  <c:y val="-4.5206831049554618E-4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533782712052767E-2"/>
                  <c:y val="-1.0561310198608872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315022689330235E-2"/>
                  <c:y val="-1.0976868807087805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97568516388532E-2"/>
                  <c:y val="-1.5221805878800617E-2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pPr>
                <a:solidFill>
                  <a:srgbClr val="FF0000"/>
                </a:solidFill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450426691080253E-2"/>
                      <c:h val="5.635869418064908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1510171559136275E-2"/>
                  <c:y val="-4.6050486250661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12981230192E-2"/>
                  <c:y val="4.1473455458120988E-3"/>
                </c:manualLayout>
              </c:layout>
              <c:tx>
                <c:rich>
                  <a:bodyPr/>
                  <a:lstStyle/>
                  <a:p>
                    <a:pPr>
                      <a:defRPr sz="1331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pPr>
                <a:solidFill>
                  <a:srgbClr val="FF0000"/>
                </a:solidFill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6994479096877516E-2"/>
                  <c:y val="-2.56304306623403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129906209016763E-3"/>
                  <c:y val="-5.98027685856527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3912843125240054E-3"/>
                  <c:y val="-1.366427299789471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4955453940937534E-2"/>
                  <c:y val="-1.0880038466816819E-2"/>
                </c:manualLayout>
              </c:layout>
              <c:tx>
                <c:rich>
                  <a:bodyPr/>
                  <a:lstStyle/>
                  <a:p>
                    <a:pPr>
                      <a:defRPr sz="133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 6 963</a:t>
                    </a:r>
                  </a:p>
                </c:rich>
              </c:tx>
              <c:spPr>
                <a:solidFill>
                  <a:srgbClr val="FF0000"/>
                </a:solidFill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4222173645350555E-3"/>
                  <c:y val="-9.3023255813953678E-3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3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0000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Лист1!$F$2:$F$12</c:f>
              <c:numCache>
                <c:formatCode>#,##0</c:formatCode>
                <c:ptCount val="11"/>
                <c:pt idx="0">
                  <c:v>11</c:v>
                </c:pt>
                <c:pt idx="1">
                  <c:v>8</c:v>
                </c:pt>
                <c:pt idx="2" formatCode="General">
                  <c:v>5</c:v>
                </c:pt>
                <c:pt idx="3" formatCode="General">
                  <c:v>5</c:v>
                </c:pt>
                <c:pt idx="4" formatCode="General">
                  <c:v>4</c:v>
                </c:pt>
                <c:pt idx="5" formatCode="General">
                  <c:v>8</c:v>
                </c:pt>
                <c:pt idx="6" formatCode="General">
                  <c:v>10</c:v>
                </c:pt>
                <c:pt idx="7" formatCode="General">
                  <c:v>6</c:v>
                </c:pt>
                <c:pt idx="8" formatCode="General">
                  <c:v>5</c:v>
                </c:pt>
                <c:pt idx="9" formatCode="General">
                  <c:v>5</c:v>
                </c:pt>
                <c:pt idx="10" formatCode="General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40360"/>
        <c:axId val="146548936"/>
      </c:lineChart>
      <c:catAx>
        <c:axId val="14575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1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535880"/>
        <c:crosses val="autoZero"/>
        <c:auto val="1"/>
        <c:lblAlgn val="ctr"/>
        <c:lblOffset val="100"/>
        <c:noMultiLvlLbl val="0"/>
      </c:catAx>
      <c:valAx>
        <c:axId val="146535880"/>
        <c:scaling>
          <c:orientation val="minMax"/>
          <c:max val="5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754992"/>
        <c:crosses val="autoZero"/>
        <c:crossBetween val="between"/>
        <c:majorUnit val="50"/>
      </c:valAx>
      <c:catAx>
        <c:axId val="146540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548936"/>
        <c:crosses val="autoZero"/>
        <c:auto val="1"/>
        <c:lblAlgn val="ctr"/>
        <c:lblOffset val="100"/>
        <c:noMultiLvlLbl val="0"/>
      </c:catAx>
      <c:valAx>
        <c:axId val="146548936"/>
        <c:scaling>
          <c:orientation val="minMax"/>
          <c:max val="15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540360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9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46723975113878E-2"/>
          <c:y val="4.1880267271890426E-2"/>
          <c:w val="0.87272356022941899"/>
          <c:h val="0.61099843781529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Личная неосторожность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21869890730379E-17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Неудовлетворительная организация производства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115403844016829E-3"/>
                  <c:y val="1.0798119936787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Нарушение ППД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115403844017332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644672"/>
        <c:axId val="146657344"/>
      </c:barChart>
      <c:catAx>
        <c:axId val="14664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657344"/>
        <c:crosses val="autoZero"/>
        <c:auto val="1"/>
        <c:lblAlgn val="ctr"/>
        <c:lblOffset val="100"/>
        <c:noMultiLvlLbl val="0"/>
      </c:catAx>
      <c:valAx>
        <c:axId val="146657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6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96349711143204"/>
          <c:y val="0.67277360338647185"/>
          <c:w val="0.76737198471003221"/>
          <c:h val="0.3272263966135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2064814129311"/>
          <c:y val="6.5919559333301675E-3"/>
          <c:w val="0.49464222368512439"/>
          <c:h val="0.86620260584073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FF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  <a:effectLst/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Воздействие предметами, деталями, удары и другие</c:v>
                </c:pt>
                <c:pt idx="1">
                  <c:v>Падения</c:v>
                </c:pt>
                <c:pt idx="2">
                  <c:v>Транспортные проишествия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53</c:v>
                </c:pt>
                <c:pt idx="2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619360"/>
        <c:axId val="144373864"/>
      </c:barChart>
      <c:catAx>
        <c:axId val="14661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73864"/>
        <c:crosses val="autoZero"/>
        <c:auto val="1"/>
        <c:lblAlgn val="r"/>
        <c:lblOffset val="100"/>
        <c:noMultiLvlLbl val="0"/>
      </c:catAx>
      <c:valAx>
        <c:axId val="144373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6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страхователей</c:v>
                </c:pt>
              </c:strCache>
            </c:strRef>
          </c:tx>
          <c:spPr>
            <a:ln w="76200" cap="rnd">
              <a:solidFill>
                <a:srgbClr val="00549A"/>
              </a:solidFill>
              <a:round/>
            </a:ln>
            <a:effectLst>
              <a:glow rad="3556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rgbClr val="00549A"/>
              </a:solidFill>
              <a:ln w="76200">
                <a:solidFill>
                  <a:schemeClr val="accent1"/>
                </a:solidFill>
              </a:ln>
              <a:effectLst>
                <a:glow rad="355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442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500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738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699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720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500000000000112E-2"/>
                  <c:y val="-5.15999538610870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822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455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85447855327798E-2"/>
                  <c:y val="-0.106659073744802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6498009463508882E-3"/>
                  <c:y val="-0.213557893416971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733871116608019E-2"/>
                  <c:y val="5.184607266565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55</c:v>
                </c:pt>
                <c:pt idx="1">
                  <c:v>73.8</c:v>
                </c:pt>
                <c:pt idx="2">
                  <c:v>69.900000000000006</c:v>
                </c:pt>
                <c:pt idx="3">
                  <c:v>65</c:v>
                </c:pt>
                <c:pt idx="4">
                  <c:v>67</c:v>
                </c:pt>
                <c:pt idx="5">
                  <c:v>75</c:v>
                </c:pt>
                <c:pt idx="6">
                  <c:v>77</c:v>
                </c:pt>
                <c:pt idx="7">
                  <c:v>64</c:v>
                </c:pt>
                <c:pt idx="8">
                  <c:v>57</c:v>
                </c:pt>
                <c:pt idx="9">
                  <c:v>54</c:v>
                </c:pt>
                <c:pt idx="10">
                  <c:v>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Финансирование, млн. руб.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glow rad="3302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76200">
                <a:solidFill>
                  <a:schemeClr val="accent2"/>
                </a:solidFill>
              </a:ln>
              <a:effectLst>
                <a:glow rad="3302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27000" prst="slope"/>
              </a:sp3d>
            </c:spPr>
          </c:marker>
          <c:dLbls>
            <c:dLbl>
              <c:idx val="0"/>
              <c:layout>
                <c:manualLayout>
                  <c:x val="-2.3287037037037037E-2"/>
                  <c:y val="4.49079071650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00617283950617E-2"/>
                  <c:y val="4.116619367026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30246913580361E-2"/>
                  <c:y val="3.4829982458507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459876543209876E-2"/>
                  <c:y val="4.7502485949780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225868975319809E-2"/>
                  <c:y val="6.2904571252431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585297719036043E-2"/>
                  <c:y val="8.8217503542492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25868975319923E-2"/>
                  <c:y val="0.129255562773088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58,7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22.6</c:v>
                </c:pt>
                <c:pt idx="1">
                  <c:v>22.8</c:v>
                </c:pt>
                <c:pt idx="2">
                  <c:v>23.7</c:v>
                </c:pt>
                <c:pt idx="3">
                  <c:v>27.2</c:v>
                </c:pt>
                <c:pt idx="4">
                  <c:v>34.6</c:v>
                </c:pt>
                <c:pt idx="5">
                  <c:v>38.799999999999997</c:v>
                </c:pt>
                <c:pt idx="6">
                  <c:v>40</c:v>
                </c:pt>
                <c:pt idx="7">
                  <c:v>45.5</c:v>
                </c:pt>
                <c:pt idx="8">
                  <c:v>44</c:v>
                </c:pt>
                <c:pt idx="9">
                  <c:v>58.7</c:v>
                </c:pt>
                <c:pt idx="10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63856"/>
        <c:axId val="107063464"/>
      </c:lineChart>
      <c:catAx>
        <c:axId val="10706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63464"/>
        <c:crosses val="autoZero"/>
        <c:auto val="1"/>
        <c:lblAlgn val="ctr"/>
        <c:lblOffset val="100"/>
        <c:noMultiLvlLbl val="0"/>
      </c:catAx>
      <c:valAx>
        <c:axId val="107063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706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53952303374958E-3"/>
          <c:y val="0.24701332209168461"/>
          <c:w val="0.96798130493257506"/>
          <c:h val="0.71770093832098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  <a:bevelB w="139700" h="139700" prst="divo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w="139700" h="1397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w="139700" h="1397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w="139700" h="1397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w="139700" h="1397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w="139700" h="139700" prst="divot"/>
                <a:contourClr>
                  <a:schemeClr val="lt1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Периодические медицинские осмотры</c:v>
                </c:pt>
                <c:pt idx="1">
                  <c:v>Специальная оценка условий труда</c:v>
                </c:pt>
                <c:pt idx="2">
                  <c:v>Средства индивидуальной защиты</c:v>
                </c:pt>
                <c:pt idx="3">
                  <c:v>СКЛ предпенсионеры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5.9</c:v>
                </c:pt>
                <c:pt idx="2">
                  <c:v>28.4</c:v>
                </c:pt>
                <c:pt idx="3">
                  <c:v>18.7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3672062958795E-2"/>
          <c:y val="5.5292492933880624E-2"/>
          <c:w val="0.96561632793704122"/>
          <c:h val="0.728685397034929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работников</c:v>
                </c:pt>
              </c:strCache>
            </c:strRef>
          </c:tx>
          <c:spPr>
            <a:ln w="76200" cap="rnd">
              <a:solidFill>
                <a:srgbClr val="00549A"/>
              </a:solidFill>
              <a:round/>
            </a:ln>
            <a:effectLst>
              <a:glow rad="3556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rgbClr val="00549A"/>
              </a:solidFill>
              <a:ln w="76200">
                <a:solidFill>
                  <a:schemeClr val="accent1"/>
                </a:solidFill>
              </a:ln>
              <a:effectLst>
                <a:glow rad="355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117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165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196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500000000000112E-2"/>
                  <c:y val="-5.159995386108706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822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455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85447855327798E-2"/>
                  <c:y val="-0.106659073744802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6498009463508882E-3"/>
                  <c:y val="-0.213557893416971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733871116608019E-2"/>
                  <c:y val="5.184607266565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117</c:v>
                </c:pt>
                <c:pt idx="1">
                  <c:v>94</c:v>
                </c:pt>
                <c:pt idx="2">
                  <c:v>126</c:v>
                </c:pt>
                <c:pt idx="3">
                  <c:v>181</c:v>
                </c:pt>
                <c:pt idx="4">
                  <c:v>165</c:v>
                </c:pt>
                <c:pt idx="5">
                  <c:v>196</c:v>
                </c:pt>
                <c:pt idx="6">
                  <c:v>257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Финансирование, млн. руб.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glow rad="3302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76200">
                <a:solidFill>
                  <a:schemeClr val="accent2"/>
                </a:solidFill>
              </a:ln>
              <a:effectLst>
                <a:glow rad="3302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27000" prst="slope"/>
              </a:sp3d>
            </c:spPr>
          </c:marker>
          <c:dLbls>
            <c:dLbl>
              <c:idx val="0"/>
              <c:layout>
                <c:manualLayout>
                  <c:x val="-2.3287037037037037E-2"/>
                  <c:y val="4.4907907165024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00617283950617E-2"/>
                  <c:y val="4.116619367026347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30246913580361E-2"/>
                  <c:y val="3.48299824585076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459876543209876E-2"/>
                  <c:y val="4.750248594978013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8,6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9,1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045188562568185E-2"/>
                  <c:y val="-6.979741178888197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225868975319809E-2"/>
                  <c:y val="6.2904571252431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585297719036043E-2"/>
                  <c:y val="8.8217503542492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225868975319923E-2"/>
                  <c:y val="0.129255562773088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58,7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41</c:v>
                </c:pt>
                <c:pt idx="1">
                  <c:v>35</c:v>
                </c:pt>
                <c:pt idx="2">
                  <c:v>50</c:v>
                </c:pt>
                <c:pt idx="3">
                  <c:v>86</c:v>
                </c:pt>
                <c:pt idx="4">
                  <c:v>91</c:v>
                </c:pt>
                <c:pt idx="5">
                  <c:v>117</c:v>
                </c:pt>
                <c:pt idx="6">
                  <c:v>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5552"/>
        <c:axId val="146345944"/>
      </c:lineChart>
      <c:catAx>
        <c:axId val="14634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345944"/>
        <c:crosses val="autoZero"/>
        <c:auto val="1"/>
        <c:lblAlgn val="ctr"/>
        <c:lblOffset val="100"/>
        <c:noMultiLvlLbl val="0"/>
      </c:catAx>
      <c:valAx>
        <c:axId val="146345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634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0.52229</cdr:x>
      <cdr:y>0.0562</cdr:y>
    </cdr:from>
    <cdr:to>
      <cdr:x>0.54728</cdr:x>
      <cdr:y>0.339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r="93305"/>
        <a:stretch xmlns:a="http://schemas.openxmlformats.org/drawingml/2006/main"/>
      </cdr:blipFill>
      <cdr:spPr>
        <a:xfrm xmlns:a="http://schemas.openxmlformats.org/drawingml/2006/main">
          <a:off x="4513210" y="228256"/>
          <a:ext cx="216024" cy="11486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0.28063</cdr:x>
      <cdr:y>0.11357</cdr:y>
    </cdr:from>
    <cdr:to>
      <cdr:x>0.38645</cdr:x>
      <cdr:y>0.3387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4978" y="4612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0.53895</cdr:x>
      <cdr:y>0.1313</cdr:y>
    </cdr:from>
    <cdr:to>
      <cdr:x>0.75561</cdr:x>
      <cdr:y>0.2086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7226" y="533295"/>
          <a:ext cx="1872208" cy="31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- легкие несчастные случаи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0.53895</cdr:x>
      <cdr:y>0.17736</cdr:y>
    </cdr:from>
    <cdr:to>
      <cdr:x>0.75561</cdr:x>
      <cdr:y>0.25466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57226" y="720365"/>
          <a:ext cx="1872208" cy="31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- тяжелые несчастные случаи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0.53958</cdr:x>
      <cdr:y>0.21994</cdr:y>
    </cdr:from>
    <cdr:to>
      <cdr:x>0.8729</cdr:x>
      <cdr:y>0.29724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62665" y="893335"/>
          <a:ext cx="2880320" cy="31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- </a:t>
          </a:r>
          <a:r>
            <a:rPr lang="ru-RU" dirty="0"/>
            <a:t>н</a:t>
          </a:r>
          <a:r>
            <a:rPr lang="ru-RU" dirty="0" smtClean="0"/>
            <a:t>есчастные случаи со смертельным исходом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0.53895</cdr:x>
      <cdr:y>0.26925</cdr:y>
    </cdr:from>
    <cdr:to>
      <cdr:x>0.78894</cdr:x>
      <cdr:y>0.34655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57226" y="1093610"/>
          <a:ext cx="2160240" cy="31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- профессиональные заболевания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0.53895</cdr:x>
      <cdr:y>0.0665</cdr:y>
    </cdr:from>
    <cdr:to>
      <cdr:x>0.78894</cdr:x>
      <cdr:y>0.1438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57226" y="270091"/>
          <a:ext cx="2160240" cy="31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Всего страховых случаев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0.82813</cdr:x>
      <cdr:y>0.1818</cdr:y>
    </cdr:from>
    <cdr:to>
      <cdr:x>1</cdr:x>
      <cdr:y>0.26343</cdr:y>
    </cdr:to>
    <cdr:sp macro="" textlink="">
      <cdr:nvSpPr>
        <cdr:cNvPr id="2" name="Выноска 2 1"/>
        <cdr:cNvSpPr/>
      </cdr:nvSpPr>
      <cdr:spPr>
        <a:xfrm xmlns:a="http://schemas.openxmlformats.org/drawingml/2006/main">
          <a:off x="3816424" y="641464"/>
          <a:ext cx="792088" cy="288032"/>
        </a:xfrm>
        <a:prstGeom xmlns:a="http://schemas.openxmlformats.org/drawingml/2006/main" prst="borderCallout2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Прочие</a:t>
          </a:r>
          <a:endParaRPr lang="ru-RU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0.81184</cdr:x>
      <cdr:y>0.68249</cdr:y>
    </cdr:from>
    <cdr:to>
      <cdr:x>0.97672</cdr:x>
      <cdr:y>0.8512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84235" y="2959439"/>
          <a:ext cx="1438781" cy="7315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0.44672</cdr:x>
      <cdr:y>0.15582</cdr:y>
    </cdr:from>
    <cdr:to>
      <cdr:x>0.46965</cdr:x>
      <cdr:y>0.2841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98144" y="675672"/>
          <a:ext cx="200135" cy="55625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headEnd type="none"/>
          <a:tailEnd type="oval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0.26333</cdr:x>
      <cdr:y>0.0931</cdr:y>
    </cdr:from>
    <cdr:to>
      <cdr:x>0.56496</cdr:x>
      <cdr:y>0.1558</cdr:y>
    </cdr:to>
    <cdr:sp macro="" textlink="">
      <cdr:nvSpPr>
        <cdr:cNvPr id="6" name="TextBox 30"/>
        <cdr:cNvSpPr txBox="1"/>
      </cdr:nvSpPr>
      <cdr:spPr>
        <a:xfrm xmlns:a="http://schemas.openxmlformats.org/drawingml/2006/main" flipH="1">
          <a:off x="2297816" y="403716"/>
          <a:ext cx="2632148" cy="2718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400" b="1" dirty="0" smtClean="0"/>
            <a:t>Остальные мероприятия</a:t>
          </a:r>
          <a:r>
            <a:rPr lang="en-US" sz="1400" b="1" dirty="0" smtClean="0"/>
            <a:t>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0.31963</cdr:x>
      <cdr:y>0.1531</cdr:y>
    </cdr:from>
    <cdr:to>
      <cdr:x>0.44406</cdr:x>
      <cdr:y>0.15489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789131" y="663866"/>
          <a:ext cx="1085795" cy="776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1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331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6A8C275A-E58F-4B3F-8A3F-4FD6FEE6593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1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6331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FD36C5B7-F48A-4BAB-8840-6E06956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7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4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F0E0-F20D-45A9-8969-790B3C37B4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3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5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2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6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8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6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F0E0-F20D-45A9-8969-790B3C37B4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9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C5B7-F48A-4BAB-8840-6E069561EC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6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0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7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C782-81C9-47EF-BD22-0D9D9733E65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8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hyperlink" Target="mailto:vred@37.sfr.gov.ru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hyperlink" Target="https://sfr.gov.ru/branches/ivanovo/" TargetMode="External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859782"/>
            <a:ext cx="8136904" cy="181588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ОТДЕЛЕНИЕ ФОНДА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И СОЦИАЛЬНОГО  СТРАХОВАНИЯ РОССИЙСКОЙ ФЕДЕРАЦИИ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ПО ИВАНОВСКОЙ ОБЛАСТИ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>
          <a:xfrm>
            <a:off x="3347864" y="438607"/>
            <a:ext cx="2596624" cy="22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 bwMode="auto">
          <a:xfrm>
            <a:off x="2465283" y="527674"/>
            <a:ext cx="5350044" cy="12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3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17365D"/>
                </a:solidFill>
                <a:latin typeface="Calibri"/>
                <a:ea typeface="Times New Roman"/>
                <a:cs typeface="Times New Roman"/>
              </a:rPr>
              <a:t>Финансовое обеспечение предупредительных мер по сокращению производственного травматизма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71600" y="686793"/>
            <a:ext cx="1249882" cy="1035959"/>
            <a:chOff x="894916" y="2440876"/>
            <a:chExt cx="876300" cy="755651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894916" y="2440876"/>
              <a:ext cx="876300" cy="755651"/>
            </a:xfrm>
            <a:prstGeom prst="hexagon">
              <a:avLst/>
            </a:prstGeom>
            <a:solidFill>
              <a:srgbClr val="235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Picture 2" descr="C:\Users\molochnikov\Downloads\noun_151139_c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6"/>
            <a:stretch/>
          </p:blipFill>
          <p:spPr bwMode="auto">
            <a:xfrm>
              <a:off x="963594" y="2499742"/>
              <a:ext cx="740712" cy="61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0" y="2339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563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11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Страхователя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сумму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4000" b="1" dirty="0" smtClean="0">
                <a:solidFill>
                  <a:srgbClr val="0070C0"/>
                </a:solidFill>
              </a:rPr>
              <a:t>83,0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11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рублей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</a:rPr>
              <a:t>24,3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руб.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480" y="1977200"/>
            <a:ext cx="66125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В 2025 году получили разрешение на ФОПМ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721" y="1923678"/>
            <a:ext cx="883565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493" y="3116616"/>
            <a:ext cx="829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том числе: </a:t>
            </a:r>
            <a:r>
              <a:rPr lang="ru-RU" sz="2400" b="1" dirty="0" smtClean="0">
                <a:solidFill>
                  <a:srgbClr val="0070C0"/>
                </a:solidFill>
              </a:rPr>
              <a:t>212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бюджетных учреждения на </a:t>
            </a:r>
            <a:r>
              <a:rPr lang="ru-RU" sz="2400" b="1" dirty="0" smtClean="0">
                <a:solidFill>
                  <a:srgbClr val="0070C0"/>
                </a:solidFill>
              </a:rPr>
              <a:t>6,2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млн. руб.,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87" y="4052679"/>
            <a:ext cx="916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</a:t>
            </a:r>
            <a:r>
              <a:rPr lang="ru-RU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1" u="sng" dirty="0" smtClean="0">
                <a:solidFill>
                  <a:srgbClr val="0070C0"/>
                </a:solidFill>
              </a:rPr>
              <a:t>2026</a:t>
            </a:r>
            <a:r>
              <a:rPr lang="ru-RU" sz="2500" b="1" dirty="0" smtClean="0">
                <a:solidFill>
                  <a:srgbClr val="0070C0"/>
                </a:solidFill>
              </a:rPr>
              <a:t> </a:t>
            </a:r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год выделено </a:t>
            </a:r>
            <a:r>
              <a:rPr lang="ru-RU" sz="4000" b="1" u="sng" dirty="0" smtClean="0">
                <a:solidFill>
                  <a:srgbClr val="0070C0"/>
                </a:solidFill>
              </a:rPr>
              <a:t>91,4</a:t>
            </a:r>
            <a:r>
              <a:rPr lang="ru-RU" sz="25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млн.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руб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+ </a:t>
            </a:r>
            <a:r>
              <a:rPr lang="ru-RU" sz="3600" b="1" dirty="0" smtClean="0">
                <a:solidFill>
                  <a:srgbClr val="0070C0"/>
                </a:solidFill>
              </a:rPr>
              <a:t>8,4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млн. руб. </a:t>
            </a:r>
            <a:endParaRPr lang="ru-RU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44043" y="552288"/>
            <a:ext cx="8280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b="1" i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В 2025 году 563 (+73) страхователей использовали средства на 83,0 (+24,3) млн. рублей, в основном на: 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3387882"/>
              </p:ext>
            </p:extLst>
          </p:nvPr>
        </p:nvGraphicFramePr>
        <p:xfrm>
          <a:off x="157724" y="993414"/>
          <a:ext cx="8726152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flipV="1">
            <a:off x="21723" y="4226775"/>
            <a:ext cx="1788249" cy="18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807551" y="3723878"/>
            <a:ext cx="1036257" cy="5028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120279" y="1312051"/>
            <a:ext cx="243404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/>
              <a:t>СКЛ </a:t>
            </a:r>
            <a:r>
              <a:rPr lang="ru-RU" sz="1400" b="1" dirty="0" err="1" smtClean="0"/>
              <a:t>предпенсионеров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75664" y="1427111"/>
            <a:ext cx="1449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/>
              <a:t>Периодические 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/>
              <a:t>медицинские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/>
              <a:t> осмотры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4704" y="1742582"/>
            <a:ext cx="193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257 человек </a:t>
            </a:r>
            <a:br>
              <a:rPr lang="ru-RU" sz="1200" i="1" dirty="0" smtClean="0"/>
            </a:br>
            <a:r>
              <a:rPr lang="ru-RU" sz="1200" i="1" dirty="0" smtClean="0"/>
              <a:t>54 страхователей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51520" y="1645129"/>
            <a:ext cx="2160240" cy="16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11760" y="1669086"/>
            <a:ext cx="1385006" cy="68664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1850" y="2044927"/>
            <a:ext cx="2321415" cy="4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508104" y="2049415"/>
            <a:ext cx="732093" cy="853302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70316" y="2985166"/>
            <a:ext cx="1339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28,0 МЛН РУБ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16216" y="21328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13,7 тыс.  Работников</a:t>
            </a:r>
            <a:endParaRPr lang="en-US" sz="12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i="1" dirty="0" smtClean="0"/>
              <a:t>2</a:t>
            </a:r>
            <a:r>
              <a:rPr lang="ru-RU" sz="1200" i="1" dirty="0" smtClean="0"/>
              <a:t>69</a:t>
            </a:r>
            <a:r>
              <a:rPr lang="en-US" sz="1200" i="1" dirty="0" smtClean="0"/>
              <a:t> </a:t>
            </a:r>
            <a:r>
              <a:rPr lang="ru-RU" sz="1200" i="1" dirty="0" smtClean="0"/>
              <a:t>страхователей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24047" y="2480864"/>
            <a:ext cx="111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18,7 МЛН РУБ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2082" y="3898848"/>
            <a:ext cx="1665469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/>
              <a:t>Приобретение СИЗ</a:t>
            </a:r>
            <a:endParaRPr lang="ru-RU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4343516"/>
            <a:ext cx="205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11,2 тыс. работающих</a:t>
            </a:r>
            <a:br>
              <a:rPr lang="ru-RU" sz="1200" i="1" dirty="0" smtClean="0"/>
            </a:br>
            <a:r>
              <a:rPr lang="ru-RU" sz="1200" i="1" dirty="0" smtClean="0"/>
              <a:t>223 страхователей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34569" y="3360182"/>
            <a:ext cx="111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28,4 МЛН РУБ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917541" y="4576627"/>
            <a:ext cx="2007354" cy="18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255960" y="3566484"/>
            <a:ext cx="1764312" cy="1019293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95939" y="3637181"/>
            <a:ext cx="1031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5,9 </a:t>
            </a:r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РУБ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70090" y="46289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4,9 тыс.  рабочих мест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136 страхователей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4352" y="1590221"/>
            <a:ext cx="231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i="1" dirty="0" smtClean="0"/>
              <a:t>Обучение; СКЛ; Аптечки и Оценка </a:t>
            </a:r>
            <a:r>
              <a:rPr lang="ru-RU" sz="1200" i="1" dirty="0" err="1" smtClean="0"/>
              <a:t>профрисков</a:t>
            </a:r>
            <a:endParaRPr lang="ru-RU" sz="1200" i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224139" y="2205860"/>
            <a:ext cx="1031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 МЛН РУБ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051720" y="218120"/>
            <a:ext cx="4560161" cy="347183"/>
          </a:xfrm>
        </p:spPr>
        <p:txBody>
          <a:bodyPr>
            <a:noAutofit/>
          </a:bodyPr>
          <a:lstStyle/>
          <a:p>
            <a:r>
              <a:rPr lang="ru-RU" sz="1500" b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Санаторно-курортное лечение </a:t>
            </a:r>
            <a:r>
              <a:rPr lang="ru-RU" sz="1500" b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ФОПМ)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52215" y="4869657"/>
            <a:ext cx="2057400" cy="273844"/>
          </a:xfrm>
        </p:spPr>
        <p:txBody>
          <a:bodyPr/>
          <a:lstStyle/>
          <a:p>
            <a:fld id="{5DDC2DCF-3C1B-440A-9DFA-774E92B339DA}" type="slidenum">
              <a:rPr lang="ru-RU" smtClean="0"/>
              <a:t>12</a:t>
            </a:fld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99481" y="661895"/>
            <a:ext cx="610153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</a:t>
            </a:r>
            <a:r>
              <a:rPr lang="ru-RU" sz="10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восстановление или компенсацию функций организма, нарушенных из-за травм, операций и хронических заболеваний, уменьшение количества обострений, удлинение периода ремиссии и предупреждение инвалидности в качестве одного из этапов медицинской реабилитации. 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95720" y="2804456"/>
            <a:ext cx="8532250" cy="48699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Размер максимальной стоимости одного койка-дня  в 2026 году составляет </a:t>
            </a:r>
            <a:r>
              <a:rPr lang="ru-RU" sz="1200" b="1" u="sng" smtClean="0">
                <a:solidFill>
                  <a:schemeClr val="tx2">
                    <a:lumMod val="75000"/>
                  </a:schemeClr>
                </a:solidFill>
              </a:rPr>
              <a:t>15 027,31 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рублей</a:t>
            </a:r>
            <a:r>
              <a:rPr lang="ru-RU" sz="1200" b="1" smtClean="0">
                <a:solidFill>
                  <a:schemeClr val="tx1"/>
                </a:solidFill>
              </a:rPr>
              <a:t>.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pSp>
        <p:nvGrpSpPr>
          <p:cNvPr id="23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35832" y="132635"/>
            <a:ext cx="514379" cy="604988"/>
            <a:chOff x="634994" y="7556702"/>
            <a:chExt cx="914452" cy="1075534"/>
          </a:xfrm>
        </p:grpSpPr>
        <p:pic>
          <p:nvPicPr>
            <p:cNvPr id="24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5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6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28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9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0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31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2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463436" y="3650958"/>
            <a:ext cx="8532250" cy="6832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Возмещение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расходов на санаторно-курортное лечение работников страхователя, 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Отделением </a:t>
            </a:r>
            <a:r>
              <a:rPr lang="ru-RU" sz="1200" b="1" u="sng" smtClean="0">
                <a:solidFill>
                  <a:schemeClr val="tx2">
                    <a:lumMod val="75000"/>
                  </a:schemeClr>
                </a:solidFill>
              </a:rPr>
              <a:t>производится </a:t>
            </a:r>
            <a:r>
              <a:rPr lang="ru-RU" sz="1200" b="1" u="sng">
                <a:solidFill>
                  <a:schemeClr val="tx2">
                    <a:lumMod val="75000"/>
                  </a:schemeClr>
                </a:solidFill>
              </a:rPr>
              <a:t>с учетом туристического налога (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исключая размещение в номерах </a:t>
            </a:r>
            <a:r>
              <a:rPr lang="ru-RU" b="1" u="sng">
                <a:solidFill>
                  <a:schemeClr val="tx2">
                    <a:lumMod val="75000"/>
                  </a:schemeClr>
                </a:solidFill>
              </a:rPr>
              <a:t>высшей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 категории</a:t>
            </a:r>
            <a:r>
              <a:rPr lang="ru-RU" sz="1200" b="1" u="sng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sz="1200" b="1" u="sng" smtClean="0">
                <a:solidFill>
                  <a:schemeClr val="tx1"/>
                </a:solidFill>
              </a:rPr>
              <a:t>.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6794" y="1731116"/>
            <a:ext cx="8532250" cy="6832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При направлении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страхователем работников предпенсионного 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возраста на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санаторно-курортное 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лечение</a:t>
            </a:r>
            <a:endParaRPr lang="ru-RU" sz="1200" b="1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200" b="1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средств, может быть увеличен до 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</a:rPr>
              <a:t>30 процентов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</a:rPr>
              <a:t>сумм страховых взносов, начисленных за предшествующий календарный год,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2360" y="109893"/>
            <a:ext cx="943311" cy="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58"/>
            <a:ext cx="9144000" cy="45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75556" y="451106"/>
            <a:ext cx="7992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Санаторно-курортное лечение </a:t>
            </a:r>
            <a:r>
              <a:rPr lang="ru-RU" altLang="ja-JP" sz="2000" b="1" i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 предпенсионеров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i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за </a:t>
            </a:r>
            <a:r>
              <a:rPr lang="ru-RU" altLang="ja-JP" sz="2000" b="1" i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период </a:t>
            </a:r>
            <a:r>
              <a:rPr lang="ru-RU" altLang="ja-JP" sz="2000" b="1" i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с 2019-2025 </a:t>
            </a:r>
            <a:r>
              <a:rPr lang="ru-RU" altLang="ja-JP" sz="2000" b="1" i="1" dirty="0" err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гг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30911"/>
              </p:ext>
            </p:extLst>
          </p:nvPr>
        </p:nvGraphicFramePr>
        <p:xfrm>
          <a:off x="795718" y="935934"/>
          <a:ext cx="8125950" cy="344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5147" y="4417278"/>
            <a:ext cx="8456521" cy="6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СКЛпп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с 2019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года направлено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</a:rPr>
              <a:t>60,7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рублей направлено 1136 человек</a:t>
            </a:r>
            <a:endParaRPr lang="ru-RU" altLang="ja-JP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909625" y="912754"/>
            <a:ext cx="7507370" cy="347183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ФИНАНСОВОГО ОБЕСПЕЧЕНИЯ ПРЕДУПРЕДИТЕЛЬНЫХ МЕР (ФОПМ)</a:t>
            </a:r>
          </a:p>
        </p:txBody>
      </p:sp>
      <p:sp>
        <p:nvSpPr>
          <p:cNvPr id="57" name="Нашивка 4"/>
          <p:cNvSpPr/>
          <p:nvPr/>
        </p:nvSpPr>
        <p:spPr>
          <a:xfrm>
            <a:off x="370518" y="3007712"/>
            <a:ext cx="6140666" cy="833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0019" tIns="50006" rIns="50006" bIns="50006" numCol="1" spcCol="1270" anchor="ctr" anchorCtr="0">
            <a:noAutofit/>
          </a:bodyPr>
          <a:lstStyle/>
          <a:p>
            <a:pPr algn="ctr" defTabSz="1666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50"/>
          </a:p>
        </p:txBody>
      </p:sp>
      <p:grpSp>
        <p:nvGrpSpPr>
          <p:cNvPr id="84" name="Группа 83"/>
          <p:cNvGrpSpPr/>
          <p:nvPr/>
        </p:nvGrpSpPr>
        <p:grpSpPr>
          <a:xfrm>
            <a:off x="261026" y="2705638"/>
            <a:ext cx="6275013" cy="1257077"/>
            <a:chOff x="-2702000" y="4455315"/>
            <a:chExt cx="8752447" cy="1865323"/>
          </a:xfrm>
        </p:grpSpPr>
        <p:sp>
          <p:nvSpPr>
            <p:cNvPr id="102" name="Нашивка 101"/>
            <p:cNvSpPr/>
            <p:nvPr/>
          </p:nvSpPr>
          <p:spPr>
            <a:xfrm>
              <a:off x="-2702000" y="4942127"/>
              <a:ext cx="3698907" cy="1378511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3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50006" rIns="50006" bIns="50006" numCol="1" spcCol="1270" anchor="ctr" anchorCtr="0">
              <a:noAutofit/>
            </a:bodyPr>
            <a:lstStyle/>
            <a:p>
              <a:pPr algn="ctr" defTabSz="1666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50"/>
            </a:p>
          </p:txBody>
        </p:sp>
      </p:grpSp>
      <p:sp>
        <p:nvSpPr>
          <p:cNvPr id="107" name="Нашивка 106"/>
          <p:cNvSpPr/>
          <p:nvPr/>
        </p:nvSpPr>
        <p:spPr>
          <a:xfrm>
            <a:off x="4815770" y="3007458"/>
            <a:ext cx="4031175" cy="939285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5816539" y="3334226"/>
            <a:ext cx="2001749" cy="38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938" b="1" dirty="0">
                <a:solidFill>
                  <a:srgbClr val="002060"/>
                </a:solidFill>
              </a:rPr>
              <a:t>Решение о возмещении расходов и перечисление средств</a:t>
            </a:r>
            <a:endParaRPr lang="ru-RU" sz="938" b="1" dirty="0">
              <a:solidFill>
                <a:srgbClr val="002060"/>
              </a:solidFill>
            </a:endParaRPr>
          </a:p>
        </p:txBody>
      </p:sp>
      <p:sp>
        <p:nvSpPr>
          <p:cNvPr id="111" name="Стрелка вправо с вырезом 110"/>
          <p:cNvSpPr/>
          <p:nvPr/>
        </p:nvSpPr>
        <p:spPr>
          <a:xfrm>
            <a:off x="51036" y="3896412"/>
            <a:ext cx="8863164" cy="440062"/>
          </a:xfrm>
          <a:prstGeom prst="notchedRightArrow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564600" y="2563464"/>
            <a:ext cx="182493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dirty="0"/>
              <a:t>начиная </a:t>
            </a:r>
            <a:r>
              <a:rPr lang="ru-RU" sz="975" b="1" dirty="0"/>
              <a:t>с 01.01 </a:t>
            </a:r>
            <a:r>
              <a:rPr lang="ru-RU" sz="975" dirty="0"/>
              <a:t>текущего финансового  года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95696" y="4246880"/>
            <a:ext cx="1722245" cy="3469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4676" tIns="74676" rIns="74676" bIns="74676" numCol="1" spcCol="1270" anchor="b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75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75" dirty="0"/>
              <a:t>не позднее </a:t>
            </a:r>
            <a:r>
              <a:rPr lang="ru-RU" sz="975" b="1" dirty="0"/>
              <a:t>15.11</a:t>
            </a:r>
            <a:r>
              <a:rPr lang="ru-RU" sz="975" dirty="0"/>
              <a:t> текущего финансового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4867876"/>
            <a:ext cx="2057400" cy="273844"/>
          </a:xfrm>
        </p:spPr>
        <p:txBody>
          <a:bodyPr/>
          <a:lstStyle/>
          <a:p>
            <a:fld id="{5DDC2DCF-3C1B-440A-9DFA-774E92B339DA}" type="slidenum">
              <a:rPr lang="ru-RU" smtClean="0"/>
              <a:t>14</a:t>
            </a:fld>
            <a:endParaRPr lang="ru-RU" dirty="0"/>
          </a:p>
        </p:txBody>
      </p:sp>
      <p:sp>
        <p:nvSpPr>
          <p:cNvPr id="61" name="Нашивка 60"/>
          <p:cNvSpPr/>
          <p:nvPr/>
        </p:nvSpPr>
        <p:spPr>
          <a:xfrm>
            <a:off x="370518" y="1505399"/>
            <a:ext cx="8585585" cy="82088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2" name="Группа 61"/>
          <p:cNvGrpSpPr/>
          <p:nvPr/>
        </p:nvGrpSpPr>
        <p:grpSpPr>
          <a:xfrm>
            <a:off x="1766055" y="1554407"/>
            <a:ext cx="2437700" cy="700660"/>
            <a:chOff x="3988367" y="4455315"/>
            <a:chExt cx="2543755" cy="1302004"/>
          </a:xfrm>
          <a:solidFill>
            <a:schemeClr val="bg1"/>
          </a:solidFill>
        </p:grpSpPr>
        <p:sp>
          <p:nvSpPr>
            <p:cNvPr id="63" name="Нашивка 62"/>
            <p:cNvSpPr/>
            <p:nvPr/>
          </p:nvSpPr>
          <p:spPr>
            <a:xfrm>
              <a:off x="4564263" y="4455315"/>
              <a:ext cx="1967859" cy="130200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50006" rIns="50006" bIns="50006" numCol="1" spcCol="1270" anchor="ctr" anchorCtr="0">
              <a:noAutofit/>
            </a:bodyPr>
            <a:lstStyle/>
            <a:p>
              <a:pPr algn="ctr" defTabSz="1666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5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521052" y="1594680"/>
            <a:ext cx="15769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38" b="1" dirty="0"/>
              <a:t>Подача</a:t>
            </a:r>
            <a:r>
              <a:rPr lang="ru-RU" sz="938" dirty="0"/>
              <a:t> страхователем заявления и плана ФОПМ (без приложения документов)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3815211" y="1561782"/>
            <a:ext cx="3809182" cy="758267"/>
            <a:chOff x="3988367" y="4372502"/>
            <a:chExt cx="2062080" cy="1046164"/>
          </a:xfrm>
          <a:solidFill>
            <a:schemeClr val="bg1"/>
          </a:solidFill>
        </p:grpSpPr>
        <p:sp>
          <p:nvSpPr>
            <p:cNvPr id="67" name="Нашивка 66"/>
            <p:cNvSpPr/>
            <p:nvPr/>
          </p:nvSpPr>
          <p:spPr>
            <a:xfrm>
              <a:off x="4057232" y="4372502"/>
              <a:ext cx="1019154" cy="9629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50006" rIns="50006" bIns="50006" numCol="1" spcCol="1270" anchor="ctr" anchorCtr="0">
              <a:noAutofit/>
            </a:bodyPr>
            <a:lstStyle/>
            <a:p>
              <a:pPr algn="ctr" defTabSz="1666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5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363391" y="1815215"/>
            <a:ext cx="1492904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38" b="1" dirty="0">
                <a:solidFill>
                  <a:srgbClr val="002060"/>
                </a:solidFill>
              </a:rPr>
              <a:t>Решение  о ФОПМ</a:t>
            </a:r>
            <a:endParaRPr lang="ru-RU" sz="938" dirty="0">
              <a:solidFill>
                <a:srgbClr val="00206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144246" y="4201500"/>
            <a:ext cx="1473491" cy="3469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74676" bIns="74676" numCol="1" spcCol="1270" anchor="b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75" dirty="0"/>
              <a:t>принимается в течение </a:t>
            </a:r>
            <a:r>
              <a:rPr lang="ru-RU" sz="975" b="1" dirty="0"/>
              <a:t>15 рабочих дней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5617469" y="1573718"/>
            <a:ext cx="3751196" cy="712611"/>
            <a:chOff x="3817743" y="4402887"/>
            <a:chExt cx="2232704" cy="1015779"/>
          </a:xfrm>
          <a:solidFill>
            <a:schemeClr val="bg1"/>
          </a:solidFill>
        </p:grpSpPr>
        <p:sp>
          <p:nvSpPr>
            <p:cNvPr id="85" name="Нашивка 84"/>
            <p:cNvSpPr/>
            <p:nvPr/>
          </p:nvSpPr>
          <p:spPr>
            <a:xfrm>
              <a:off x="3817743" y="4402887"/>
              <a:ext cx="1928832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50006" rIns="50006" bIns="50006" numCol="1" spcCol="1270" anchor="ctr" anchorCtr="0">
              <a:noAutofit/>
            </a:bodyPr>
            <a:lstStyle/>
            <a:p>
              <a:pPr algn="ctr" defTabSz="1666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5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993371" y="1598810"/>
            <a:ext cx="270511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8" b="1" dirty="0"/>
              <a:t>Страхователь вправе дополнительно</a:t>
            </a:r>
            <a:r>
              <a:rPr lang="ru-RU" sz="938" dirty="0"/>
              <a:t>, в случае если им первоначально было подано заявление на сумму меньше расчетного объема средств </a:t>
            </a:r>
            <a:r>
              <a:rPr lang="ru-RU" sz="938" b="1" dirty="0"/>
              <a:t>обратиться</a:t>
            </a:r>
            <a:r>
              <a:rPr lang="ru-RU" sz="938" dirty="0"/>
              <a:t> с заявлением и планом </a:t>
            </a:r>
            <a:endParaRPr lang="ru-RU" sz="938" dirty="0">
              <a:solidFill>
                <a:srgbClr val="002060"/>
              </a:solidFill>
            </a:endParaRPr>
          </a:p>
        </p:txBody>
      </p:sp>
      <p:sp>
        <p:nvSpPr>
          <p:cNvPr id="87" name="Стрелка вправо с вырезом 86"/>
          <p:cNvSpPr/>
          <p:nvPr/>
        </p:nvSpPr>
        <p:spPr>
          <a:xfrm>
            <a:off x="96364" y="2280491"/>
            <a:ext cx="8927408" cy="440062"/>
          </a:xfrm>
          <a:prstGeom prst="notchedRightArrow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Овал 87"/>
          <p:cNvSpPr/>
          <p:nvPr/>
        </p:nvSpPr>
        <p:spPr>
          <a:xfrm>
            <a:off x="3166174" y="2427879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Овал 88"/>
          <p:cNvSpPr/>
          <p:nvPr/>
        </p:nvSpPr>
        <p:spPr>
          <a:xfrm>
            <a:off x="4804750" y="2427321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Овал 89"/>
          <p:cNvSpPr/>
          <p:nvPr/>
        </p:nvSpPr>
        <p:spPr>
          <a:xfrm>
            <a:off x="7377431" y="2425436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2334891" y="2578107"/>
            <a:ext cx="161522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/>
              <a:t>до 1 августа </a:t>
            </a:r>
            <a:r>
              <a:rPr lang="ru-RU" sz="975" dirty="0"/>
              <a:t>текущего  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6312" y="2604190"/>
            <a:ext cx="1577676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75" dirty="0"/>
              <a:t>в течение </a:t>
            </a:r>
            <a:r>
              <a:rPr lang="ru-RU" sz="975" b="1" dirty="0" smtClean="0"/>
              <a:t>9 </a:t>
            </a:r>
            <a:r>
              <a:rPr lang="ru-RU" sz="975" b="1" dirty="0"/>
              <a:t>рабочих дней</a:t>
            </a:r>
            <a:endParaRPr lang="ru-RU" sz="975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25057" y="2595104"/>
            <a:ext cx="2994731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75" b="1" dirty="0" smtClean="0"/>
              <a:t>Не позднее 15 октября </a:t>
            </a:r>
            <a:r>
              <a:rPr lang="ru-RU" sz="975" dirty="0" smtClean="0"/>
              <a:t>текущего </a:t>
            </a:r>
            <a:r>
              <a:rPr lang="ru-RU" sz="975" dirty="0"/>
              <a:t>календарного года 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526969" y="1557576"/>
            <a:ext cx="2054510" cy="706341"/>
            <a:chOff x="3988367" y="4455315"/>
            <a:chExt cx="2561993" cy="1312561"/>
          </a:xfrm>
          <a:solidFill>
            <a:schemeClr val="bg1"/>
          </a:solidFill>
        </p:grpSpPr>
        <p:sp>
          <p:nvSpPr>
            <p:cNvPr id="92" name="Нашивка 91"/>
            <p:cNvSpPr/>
            <p:nvPr/>
          </p:nvSpPr>
          <p:spPr>
            <a:xfrm>
              <a:off x="3988367" y="4455315"/>
              <a:ext cx="2561993" cy="13125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938" dirty="0"/>
            </a:p>
          </p:txBody>
        </p:sp>
        <p:sp>
          <p:nvSpPr>
            <p:cNvPr id="93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50006" rIns="50006" bIns="50006" numCol="1" spcCol="1270" anchor="ctr" anchorCtr="0">
              <a:noAutofit/>
            </a:bodyPr>
            <a:lstStyle/>
            <a:p>
              <a:pPr algn="ctr" defTabSz="1666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50"/>
            </a:p>
          </p:txBody>
        </p:sp>
      </p:grpSp>
      <p:sp>
        <p:nvSpPr>
          <p:cNvPr id="94" name="Овал 93"/>
          <p:cNvSpPr/>
          <p:nvPr/>
        </p:nvSpPr>
        <p:spPr>
          <a:xfrm>
            <a:off x="1401695" y="2430660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Прямоугольник 94"/>
          <p:cNvSpPr/>
          <p:nvPr/>
        </p:nvSpPr>
        <p:spPr>
          <a:xfrm>
            <a:off x="7014077" y="4246880"/>
            <a:ext cx="1702751" cy="3469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74676" bIns="74676" numCol="1" spcCol="1270" anchor="b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75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88291" y="1627841"/>
            <a:ext cx="2134937" cy="79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</a:rPr>
              <a:t>Проведение  страхователем мероприятий </a:t>
            </a:r>
            <a:br>
              <a:rPr lang="ru-RU" sz="900" b="1" dirty="0">
                <a:solidFill>
                  <a:srgbClr val="002060"/>
                </a:solidFill>
              </a:rPr>
            </a:br>
            <a:r>
              <a:rPr lang="ru-RU" sz="900" b="1" dirty="0">
                <a:solidFill>
                  <a:srgbClr val="002060"/>
                </a:solidFill>
              </a:rPr>
              <a:t>в соответствии с Правилами </a:t>
            </a:r>
            <a:br>
              <a:rPr lang="ru-RU" sz="900" b="1" dirty="0">
                <a:solidFill>
                  <a:srgbClr val="002060"/>
                </a:solidFill>
              </a:rPr>
            </a:br>
            <a:r>
              <a:rPr lang="ru-RU" sz="900" b="1" dirty="0">
                <a:solidFill>
                  <a:srgbClr val="002060"/>
                </a:solidFill>
              </a:rPr>
              <a:t>в течение года</a:t>
            </a:r>
          </a:p>
          <a:p>
            <a:endParaRPr lang="ru-RU" sz="938" dirty="0"/>
          </a:p>
        </p:txBody>
      </p:sp>
      <p:sp>
        <p:nvSpPr>
          <p:cNvPr id="120" name="Нашивка 119"/>
          <p:cNvSpPr/>
          <p:nvPr/>
        </p:nvSpPr>
        <p:spPr>
          <a:xfrm>
            <a:off x="2557544" y="3027601"/>
            <a:ext cx="2599484" cy="929006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135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834286" y="3009439"/>
            <a:ext cx="2184764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8" dirty="0">
                <a:solidFill>
                  <a:srgbClr val="002060"/>
                </a:solidFill>
              </a:rPr>
              <a:t>При оплате расходов, предусмотренных договором в текущем финансовом году, но позже 15.11, возможно </a:t>
            </a:r>
            <a:r>
              <a:rPr lang="ru-RU" sz="938" b="1" dirty="0">
                <a:solidFill>
                  <a:srgbClr val="002060"/>
                </a:solidFill>
              </a:rPr>
              <a:t>дополнительно</a:t>
            </a:r>
            <a:r>
              <a:rPr lang="ru-RU" sz="938" dirty="0">
                <a:solidFill>
                  <a:srgbClr val="002060"/>
                </a:solidFill>
              </a:rPr>
              <a:t> предоставление страхователем этих платежных документов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1365576" y="4040833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3006267" y="4232246"/>
            <a:ext cx="1840804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75" dirty="0"/>
              <a:t>не позднее </a:t>
            </a:r>
            <a:r>
              <a:rPr lang="ru-RU" sz="975" b="1" dirty="0" smtClean="0"/>
              <a:t>20.12</a:t>
            </a:r>
            <a:r>
              <a:rPr lang="ru-RU" sz="975" dirty="0" smtClean="0"/>
              <a:t> </a:t>
            </a:r>
            <a:r>
              <a:rPr lang="ru-RU" sz="975" dirty="0"/>
              <a:t>текущего финансового года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3877541" y="4043113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Овал 129"/>
          <p:cNvSpPr/>
          <p:nvPr/>
        </p:nvSpPr>
        <p:spPr>
          <a:xfrm>
            <a:off x="5910068" y="4040612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TextBox 57"/>
          <p:cNvSpPr txBox="1"/>
          <p:nvPr/>
        </p:nvSpPr>
        <p:spPr>
          <a:xfrm>
            <a:off x="758388" y="3010857"/>
            <a:ext cx="1576961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38" b="1" dirty="0"/>
              <a:t>Подача</a:t>
            </a:r>
            <a:r>
              <a:rPr lang="ru-RU" sz="938" dirty="0"/>
              <a:t> страхователем заявления о возмещении расходов с приложением документов, подтверждающих проведение мероприятий</a:t>
            </a:r>
          </a:p>
        </p:txBody>
      </p:sp>
      <p:sp>
        <p:nvSpPr>
          <p:cNvPr id="59" name="Овал 58"/>
          <p:cNvSpPr/>
          <p:nvPr/>
        </p:nvSpPr>
        <p:spPr>
          <a:xfrm>
            <a:off x="7581326" y="4040833"/>
            <a:ext cx="135000" cy="13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35832" y="132635"/>
            <a:ext cx="514379" cy="604988"/>
            <a:chOff x="634994" y="7556702"/>
            <a:chExt cx="914452" cy="1075534"/>
          </a:xfrm>
        </p:grpSpPr>
        <p:pic>
          <p:nvPicPr>
            <p:cNvPr id="55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6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60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7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7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7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0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 bwMode="auto">
          <a:xfrm>
            <a:off x="2465283" y="527674"/>
            <a:ext cx="5350044" cy="12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3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Финансовое обеспечение предупредительных мер по сокращению производственного травматизма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71600" y="686793"/>
            <a:ext cx="1249882" cy="1035959"/>
            <a:chOff x="894916" y="2440876"/>
            <a:chExt cx="876300" cy="755651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894916" y="2440876"/>
              <a:ext cx="876300" cy="755651"/>
            </a:xfrm>
            <a:prstGeom prst="hexagon">
              <a:avLst/>
            </a:prstGeom>
            <a:solidFill>
              <a:srgbClr val="235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Picture 2" descr="C:\Users\molochnikov\Downloads\noun_151139_c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6"/>
            <a:stretch/>
          </p:blipFill>
          <p:spPr bwMode="auto">
            <a:xfrm>
              <a:off x="963594" y="2499742"/>
              <a:ext cx="740712" cy="61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00332" y="2228774"/>
            <a:ext cx="8610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smtClean="0">
              <a:solidFill>
                <a:srgbClr val="0070C0"/>
              </a:solidFill>
            </a:endParaRPr>
          </a:p>
          <a:p>
            <a:pPr algn="ctr"/>
            <a:r>
              <a:rPr lang="ru-RU" sz="4000" b="1" smtClean="0">
                <a:solidFill>
                  <a:srgbClr val="0070C0"/>
                </a:solidFill>
              </a:rPr>
              <a:t>170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r>
              <a:rPr lang="ru-RU" sz="110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Страхователей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сумму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4000" b="1" smtClean="0">
                <a:solidFill>
                  <a:srgbClr val="0070C0"/>
                </a:solidFill>
              </a:rPr>
              <a:t>57,1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r>
              <a:rPr lang="ru-RU" sz="110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рублей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4000" b="1" smtClean="0">
                <a:solidFill>
                  <a:srgbClr val="0070C0"/>
                </a:solidFill>
              </a:rPr>
              <a:t>62 </a:t>
            </a:r>
            <a:r>
              <a:rPr lang="ru-RU" sz="4000" b="1" dirty="0" smtClean="0">
                <a:solidFill>
                  <a:srgbClr val="0070C0"/>
                </a:solidFill>
              </a:rPr>
              <a:t>%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 выделенных ассигнований.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745" y="2027847"/>
            <a:ext cx="8685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mtClean="0">
                <a:solidFill>
                  <a:schemeClr val="accent1">
                    <a:lumMod val="75000"/>
                  </a:schemeClr>
                </a:solidFill>
              </a:rPr>
              <a:t>На 10.04.2026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получили разрешение использовать средства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721" y="1923678"/>
            <a:ext cx="883565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5840" y="4389995"/>
            <a:ext cx="916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СРОК подачи Заявления и Плана истекает </a:t>
            </a:r>
            <a:r>
              <a:rPr lang="ru-RU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1" u="sng" dirty="0" smtClean="0">
                <a:solidFill>
                  <a:srgbClr val="0070C0"/>
                </a:solidFill>
              </a:rPr>
              <a:t>31.07.2026!</a:t>
            </a:r>
            <a:r>
              <a:rPr lang="ru-RU" sz="25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95"/>
            <a:ext cx="9144000" cy="4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6593" y="1607241"/>
            <a:ext cx="7702938" cy="204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25"/>
              </a:lnSpc>
            </a:pPr>
            <a:r>
              <a:rPr lang="ru-RU" sz="1875" dirty="0">
                <a:solidFill>
                  <a:srgbClr val="0070C0"/>
                </a:solidFill>
              </a:rPr>
              <a:t>153000, г. Иваново, ул. </a:t>
            </a:r>
            <a:r>
              <a:rPr lang="ru-RU" sz="1875" dirty="0" err="1">
                <a:solidFill>
                  <a:srgbClr val="0070C0"/>
                </a:solidFill>
              </a:rPr>
              <a:t>Багаева</a:t>
            </a:r>
            <a:r>
              <a:rPr lang="ru-RU" sz="1875" dirty="0">
                <a:solidFill>
                  <a:srgbClr val="0070C0"/>
                </a:solidFill>
              </a:rPr>
              <a:t>, д. 55</a:t>
            </a:r>
            <a:r>
              <a:rPr lang="ru-RU" sz="1875" dirty="0" smtClean="0">
                <a:solidFill>
                  <a:srgbClr val="0070C0"/>
                </a:solidFill>
              </a:rPr>
              <a:t>, </a:t>
            </a:r>
            <a:endParaRPr lang="ru-RU" sz="1875" dirty="0">
              <a:solidFill>
                <a:srgbClr val="0070C0"/>
              </a:solidFill>
            </a:endParaRPr>
          </a:p>
          <a:p>
            <a:pPr algn="ctr">
              <a:lnSpc>
                <a:spcPts val="2625"/>
              </a:lnSpc>
            </a:pPr>
            <a:r>
              <a:rPr lang="ru-RU" sz="1880" dirty="0" smtClean="0">
                <a:solidFill>
                  <a:srgbClr val="0070C0"/>
                </a:solidFill>
              </a:rPr>
              <a:t>153012, </a:t>
            </a:r>
            <a:r>
              <a:rPr lang="ru-RU" sz="1880" dirty="0">
                <a:solidFill>
                  <a:srgbClr val="0070C0"/>
                </a:solidFill>
              </a:rPr>
              <a:t>г. Иваново, ул. </a:t>
            </a:r>
            <a:r>
              <a:rPr lang="ru-RU" sz="1880" dirty="0" smtClean="0">
                <a:solidFill>
                  <a:srgbClr val="0070C0"/>
                </a:solidFill>
              </a:rPr>
              <a:t>Суворова</a:t>
            </a:r>
            <a:r>
              <a:rPr lang="ru-RU" sz="1880" dirty="0">
                <a:solidFill>
                  <a:srgbClr val="0070C0"/>
                </a:solidFill>
              </a:rPr>
              <a:t>, д. </a:t>
            </a:r>
            <a:r>
              <a:rPr lang="ru-RU" sz="1880" dirty="0" smtClean="0">
                <a:solidFill>
                  <a:srgbClr val="0070C0"/>
                </a:solidFill>
              </a:rPr>
              <a:t>39</a:t>
            </a:r>
          </a:p>
          <a:p>
            <a:pPr algn="ctr">
              <a:lnSpc>
                <a:spcPts val="2625"/>
              </a:lnSpc>
            </a:pPr>
            <a:r>
              <a:rPr lang="en-US" sz="2100" dirty="0" smtClean="0">
                <a:solidFill>
                  <a:srgbClr val="0070C0"/>
                </a:solidFill>
                <a:hlinkClick r:id="rId3"/>
              </a:rPr>
              <a:t>vred@37.sfr.gov.ru</a:t>
            </a:r>
            <a:endParaRPr lang="ru-RU" sz="2100" dirty="0" smtClean="0">
              <a:solidFill>
                <a:srgbClr val="0070C0"/>
              </a:solidFill>
            </a:endParaRPr>
          </a:p>
          <a:p>
            <a:pPr algn="ctr">
              <a:lnSpc>
                <a:spcPts val="2625"/>
              </a:lnSpc>
            </a:pPr>
            <a:r>
              <a:rPr lang="en-US" sz="2100" dirty="0" smtClean="0">
                <a:solidFill>
                  <a:srgbClr val="0070C0"/>
                </a:solidFill>
                <a:hlinkClick r:id="rId4"/>
              </a:rPr>
              <a:t>c</a:t>
            </a:r>
            <a:r>
              <a:rPr lang="en-US" sz="1875" dirty="0" smtClean="0">
                <a:solidFill>
                  <a:srgbClr val="0070C0"/>
                </a:solidFill>
                <a:hlinkClick r:id="rId4"/>
              </a:rPr>
              <a:t>fr.gov.ru</a:t>
            </a:r>
            <a:endParaRPr lang="ru-RU" sz="1875" dirty="0">
              <a:solidFill>
                <a:srgbClr val="0070C0"/>
              </a:solidFill>
            </a:endParaRPr>
          </a:p>
          <a:p>
            <a:pPr algn="ctr">
              <a:lnSpc>
                <a:spcPts val="2625"/>
              </a:lnSpc>
            </a:pPr>
            <a:r>
              <a:rPr lang="ru-RU" sz="1875" b="1" dirty="0" smtClean="0">
                <a:solidFill>
                  <a:srgbClr val="0070C0"/>
                </a:solidFill>
              </a:rPr>
              <a:t>8-</a:t>
            </a:r>
            <a:r>
              <a:rPr lang="en-US" sz="1875" b="1" dirty="0" smtClean="0">
                <a:solidFill>
                  <a:srgbClr val="0070C0"/>
                </a:solidFill>
              </a:rPr>
              <a:t>4932</a:t>
            </a:r>
            <a:r>
              <a:rPr lang="ru-RU" sz="1875" b="1" dirty="0" smtClean="0">
                <a:solidFill>
                  <a:srgbClr val="0070C0"/>
                </a:solidFill>
              </a:rPr>
              <a:t>-</a:t>
            </a:r>
            <a:r>
              <a:rPr lang="en-US" sz="1875" b="1" dirty="0" smtClean="0">
                <a:solidFill>
                  <a:srgbClr val="0070C0"/>
                </a:solidFill>
              </a:rPr>
              <a:t>3</a:t>
            </a:r>
            <a:r>
              <a:rPr lang="ru-RU" sz="1875" b="1" dirty="0" smtClean="0">
                <a:solidFill>
                  <a:srgbClr val="0070C0"/>
                </a:solidFill>
              </a:rPr>
              <a:t>0-</a:t>
            </a:r>
            <a:r>
              <a:rPr lang="en-US" sz="1875" b="1" dirty="0" smtClean="0">
                <a:solidFill>
                  <a:srgbClr val="0070C0"/>
                </a:solidFill>
              </a:rPr>
              <a:t>16</a:t>
            </a:r>
            <a:r>
              <a:rPr lang="ru-RU" sz="1875" b="1" dirty="0" smtClean="0">
                <a:solidFill>
                  <a:srgbClr val="0070C0"/>
                </a:solidFill>
              </a:rPr>
              <a:t>-</a:t>
            </a:r>
            <a:r>
              <a:rPr lang="en-US" sz="1875" b="1" dirty="0" smtClean="0">
                <a:solidFill>
                  <a:srgbClr val="0070C0"/>
                </a:solidFill>
              </a:rPr>
              <a:t>58</a:t>
            </a:r>
            <a:endParaRPr lang="ru-RU" sz="1875" b="1" dirty="0">
              <a:solidFill>
                <a:srgbClr val="0070C0"/>
              </a:solidFill>
            </a:endParaRPr>
          </a:p>
          <a:p>
            <a:pPr algn="ctr"/>
            <a:endParaRPr lang="ru-RU" sz="1875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0" y="1725793"/>
            <a:ext cx="282928" cy="301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9" t="-1419" r="64126" b="1419"/>
          <a:stretch/>
        </p:blipFill>
        <p:spPr>
          <a:xfrm>
            <a:off x="2264766" y="3077577"/>
            <a:ext cx="343432" cy="30061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30" y="2355951"/>
            <a:ext cx="271968" cy="271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30" y="2741981"/>
            <a:ext cx="275856" cy="275856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3" y="3836521"/>
            <a:ext cx="328106" cy="331158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96" y="3814837"/>
            <a:ext cx="334210" cy="331158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51" y="4199118"/>
            <a:ext cx="364121" cy="359156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7920" y="3822108"/>
            <a:ext cx="2860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https://vk.com/sfr.ivanovskayaoblast</a:t>
            </a:r>
            <a:endParaRPr lang="ru-RU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5105" y="3800319"/>
            <a:ext cx="27161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https://ok.ru/sfr.ivanovskayaoblast</a:t>
            </a:r>
            <a:endParaRPr lang="ru-RU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2021" y="4232517"/>
            <a:ext cx="27319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https://t.me/sfr_ivanovskayaoblast</a:t>
            </a:r>
            <a:endParaRPr lang="ru-RU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18" y="589148"/>
            <a:ext cx="1178910" cy="10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9364" y="3322056"/>
            <a:ext cx="2653290" cy="14841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94" y="4286740"/>
            <a:ext cx="5688632" cy="3385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1987"/>
            <a:ext cx="3267142" cy="29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395"/>
            <a:ext cx="9107488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3" y="3308712"/>
            <a:ext cx="345263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Докладчик:</a:t>
            </a:r>
          </a:p>
          <a:p>
            <a:pPr algn="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Начальник отдела ОСФР по Ивановской области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ИГОРЬ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ОЛЕГОВИЧ НАЗИН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8209" y="1063541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О деятельности 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Отделения социального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онда России</a:t>
            </a:r>
          </a:p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по Ивановской области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34314" y="492677"/>
            <a:ext cx="67104" cy="3790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910" r="156" b="19120"/>
          <a:stretch/>
        </p:blipFill>
        <p:spPr>
          <a:xfrm>
            <a:off x="611560" y="738526"/>
            <a:ext cx="2596624" cy="2257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841" y="3421456"/>
            <a:ext cx="2665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СОЦИАЛЬНЫЙ</a:t>
            </a:r>
          </a:p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 ФОНД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542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486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23958" y="791573"/>
            <a:ext cx="8218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000" b="1" i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В Отделении СФР по Ивановской обл. зарегистрировано на 01.01.2026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726" y="1804618"/>
            <a:ext cx="16713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5500" b="1" i="1" dirty="0" smtClean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32,2</a:t>
            </a:r>
            <a:r>
              <a:rPr lang="ru-RU" altLang="ja-JP" sz="2500" b="1" i="1" dirty="0" smtClean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 тыс. </a:t>
            </a:r>
            <a:endParaRPr kumimoji="0" lang="ru-RU" altLang="ja-JP" sz="2500" b="1" i="0" u="none" strike="noStrike" cap="none" normalizeH="0" baseline="0" dirty="0" smtClean="0">
              <a:ln>
                <a:noFill/>
              </a:ln>
              <a:solidFill>
                <a:srgbClr val="0054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951773" y="1681162"/>
            <a:ext cx="18554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5500" b="1" i="1" dirty="0" smtClean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244,6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500" b="1" i="1" u="none" strike="noStrike" cap="none" normalizeH="0" baseline="0" dirty="0" smtClean="0">
                <a:ln>
                  <a:noFill/>
                </a:ln>
                <a:solidFill>
                  <a:srgbClr val="00549A"/>
                </a:solidFill>
                <a:effectLst/>
                <a:latin typeface="Calibri" pitchFamily="34" charset="0"/>
                <a:cs typeface="Times New Roman" pitchFamily="18" charset="0"/>
              </a:rPr>
              <a:t>тыс.</a:t>
            </a:r>
            <a:endParaRPr kumimoji="0" lang="ru-RU" altLang="ja-JP" sz="2500" b="1" i="0" u="none" strike="noStrike" cap="none" normalizeH="0" baseline="0" dirty="0" smtClean="0">
              <a:ln>
                <a:noFill/>
              </a:ln>
              <a:solidFill>
                <a:srgbClr val="0054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8" y="1512947"/>
            <a:ext cx="1538971" cy="1538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69" y="1652917"/>
            <a:ext cx="2010359" cy="1283959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7552" y="2928611"/>
            <a:ext cx="266429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500" b="1" i="1" dirty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с</a:t>
            </a:r>
            <a:r>
              <a:rPr lang="ru-RU" altLang="ja-JP" sz="2500" b="1" i="1" dirty="0" smtClean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трахователей</a:t>
            </a:r>
            <a:endParaRPr kumimoji="0" lang="ru-RU" altLang="ja-JP" sz="2500" b="1" i="0" u="none" strike="noStrike" cap="none" normalizeH="0" baseline="0" dirty="0" smtClean="0">
              <a:ln>
                <a:noFill/>
              </a:ln>
              <a:solidFill>
                <a:srgbClr val="0054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627224" y="2589258"/>
            <a:ext cx="3808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b="1" i="1" dirty="0" smtClean="0">
              <a:solidFill>
                <a:srgbClr val="00549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b="1" i="1" dirty="0">
              <a:solidFill>
                <a:srgbClr val="00549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b="1" i="1" dirty="0" smtClean="0">
                <a:solidFill>
                  <a:srgbClr val="00549A"/>
                </a:solidFill>
                <a:latin typeface="Calibri" pitchFamily="34" charset="0"/>
                <a:cs typeface="Times New Roman" pitchFamily="18" charset="0"/>
              </a:rPr>
              <a:t>Среднесписочная численность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rgbClr val="0054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19872" y="1851670"/>
            <a:ext cx="867606" cy="0"/>
          </a:xfrm>
          <a:prstGeom prst="straightConnector1">
            <a:avLst/>
          </a:prstGeom>
          <a:ln w="57150">
            <a:solidFill>
              <a:srgbClr val="0054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19872" y="2211710"/>
            <a:ext cx="867606" cy="0"/>
          </a:xfrm>
          <a:prstGeom prst="straightConnector1">
            <a:avLst/>
          </a:prstGeom>
          <a:ln w="57150">
            <a:solidFill>
              <a:srgbClr val="0054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19872" y="2571750"/>
            <a:ext cx="867606" cy="0"/>
          </a:xfrm>
          <a:prstGeom prst="straightConnector1">
            <a:avLst/>
          </a:prstGeom>
          <a:ln w="57150">
            <a:solidFill>
              <a:srgbClr val="0054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19872" y="2924413"/>
            <a:ext cx="867606" cy="0"/>
          </a:xfrm>
          <a:prstGeom prst="straightConnector1">
            <a:avLst/>
          </a:prstGeom>
          <a:ln w="57150">
            <a:solidFill>
              <a:srgbClr val="0054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85776" y="3572890"/>
            <a:ext cx="8253286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5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ja-JP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11,7%  - 28,6 тыс. застрахованных граждан </a:t>
            </a:r>
            <a:r>
              <a:rPr lang="ru-RU" altLang="ja-JP" sz="25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работают в условиях с вредными о опасными производственными факторами</a:t>
            </a:r>
            <a:endParaRPr kumimoji="0" lang="ru-RU" altLang="ja-JP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615"/>
            <a:ext cx="9144000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98061"/>
              </p:ext>
            </p:extLst>
          </p:nvPr>
        </p:nvGraphicFramePr>
        <p:xfrm>
          <a:off x="568016" y="699542"/>
          <a:ext cx="846848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32"/>
                <a:gridCol w="7632848"/>
              </a:tblGrid>
              <a:tr h="766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данным страхователей, зарегистрированных в Ивановской области, представивших Единую форму сведений– ЕФС -1 на 01.01.2025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30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СОУТ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рабочих мест составило 183513, количество рабочих мест, в отношении условий труда на которых проведена специальная оценка условий труда – 128483, что составило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</a:t>
                      </a:r>
                      <a:r>
                        <a:rPr lang="ru-RU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;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47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ПМО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работников, подлежащих обязательным предварительным и периодическим медицинским осмотрам в 2025 году составило 95647, прошли медицинские осмотры только 79278 работников, что составило </a:t>
                      </a:r>
                      <a:r>
                        <a:rPr lang="ru-RU" sz="3200" b="1" i="0" u="sng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82,9</a:t>
                      </a:r>
                      <a:r>
                        <a:rPr lang="ru-RU" sz="32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;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4" y="1571417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49631" y="1554775"/>
            <a:ext cx="840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из них признаны страховыми 128, несчастных случаев на производстве и 2 случая профзаболевания, в том числе: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4" name="Picture 2" descr="C:\Users\Molochnikov\Desktop\cherepno-mozgovaia_travma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" y="42493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13021" y="2422990"/>
            <a:ext cx="777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3021" y="2935390"/>
            <a:ext cx="7681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</a:t>
            </a:r>
            <a:endParaRPr lang="ru-RU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3021" y="3547181"/>
            <a:ext cx="7681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96596" y="2678159"/>
            <a:ext cx="5219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 смертельным исходом;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90916" y="3153638"/>
            <a:ext cx="4584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тяжелых несчастных случаев;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55356" y="3703386"/>
            <a:ext cx="7302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пострадавший получили стойкую утрату трудоспособности.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3635896" y="3651870"/>
            <a:ext cx="53047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683829" y="4209232"/>
            <a:ext cx="53047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683829" y="4799294"/>
            <a:ext cx="53047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3635896" y="3092474"/>
            <a:ext cx="530473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2248" y="585215"/>
            <a:ext cx="64270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С 01.01. 2025 по 31.12.2025 года поступило  </a:t>
            </a:r>
          </a:p>
          <a:p>
            <a:pPr algn="ctr"/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144 извещений о несчастных случаях: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924" y="4059581"/>
            <a:ext cx="4764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8832" y="4233073"/>
            <a:ext cx="7416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случая профессионального заболевания (1 застрахованный)</a:t>
            </a:r>
          </a:p>
        </p:txBody>
      </p:sp>
    </p:spTree>
    <p:extLst>
      <p:ext uri="{BB962C8B-B14F-4D97-AF65-F5344CB8AC3E}">
        <p14:creationId xmlns:p14="http://schemas.microsoft.com/office/powerpoint/2010/main" val="20155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647"/>
            <a:ext cx="9144000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87322" y="461167"/>
            <a:ext cx="8728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000" b="1" i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Динамика страховых случаев за период 2014- 2024 </a:t>
            </a:r>
            <a:r>
              <a:rPr lang="ru-RU" altLang="ja-JP" sz="2000" b="1" i="1" dirty="0" err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г.г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986386"/>
              </p:ext>
            </p:extLst>
          </p:nvPr>
        </p:nvGraphicFramePr>
        <p:xfrm>
          <a:off x="274814" y="886327"/>
          <a:ext cx="8641269" cy="40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31"/>
            <a:ext cx="9144000" cy="35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7199" y="546711"/>
            <a:ext cx="6733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altLang="ja-JP" sz="16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Детализация производственного травматизма в 2025году </a:t>
            </a:r>
          </a:p>
          <a:p>
            <a:pPr lvl="0" algn="ctr">
              <a:lnSpc>
                <a:spcPts val="1800"/>
              </a:lnSpc>
            </a:pPr>
            <a:r>
              <a:rPr lang="ru-RU" altLang="ja-JP" sz="1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80557730"/>
              </p:ext>
            </p:extLst>
          </p:nvPr>
        </p:nvGraphicFramePr>
        <p:xfrm>
          <a:off x="190181" y="1347614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38804899"/>
              </p:ext>
            </p:extLst>
          </p:nvPr>
        </p:nvGraphicFramePr>
        <p:xfrm>
          <a:off x="5033172" y="1611531"/>
          <a:ext cx="3498373" cy="31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716016" y="1301996"/>
            <a:ext cx="0" cy="357401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5656" y="1066853"/>
            <a:ext cx="127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altLang="ja-JP" sz="1600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Причины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0152" y="1064957"/>
            <a:ext cx="23204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altLang="ja-JP" sz="1600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Виды происшествий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52670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11"/>
          <p:cNvSpPr txBox="1">
            <a:spLocks/>
          </p:cNvSpPr>
          <p:nvPr/>
        </p:nvSpPr>
        <p:spPr bwMode="auto">
          <a:xfrm>
            <a:off x="170452" y="2067350"/>
            <a:ext cx="3551592" cy="69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92000"/>
              </a:lnSpc>
              <a:spcAft>
                <a:spcPts val="0"/>
              </a:spcAft>
            </a:pPr>
            <a:r>
              <a:rPr lang="ru-RU" sz="1400" dirty="0">
                <a:solidFill>
                  <a:srgbClr val="17365D"/>
                </a:solidFill>
                <a:latin typeface="Calibri"/>
                <a:ea typeface="Times New Roman"/>
                <a:cs typeface="Times New Roman"/>
              </a:rPr>
              <a:t>Финансовое обеспечение предупредительных мер по сокращению производственного травматизма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613" y="137822"/>
            <a:ext cx="3972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07856" y="760178"/>
            <a:ext cx="1398680" cy="1206110"/>
            <a:chOff x="894916" y="2440876"/>
            <a:chExt cx="876300" cy="755651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894916" y="2440876"/>
              <a:ext cx="876300" cy="755651"/>
            </a:xfrm>
            <a:prstGeom prst="hexagon">
              <a:avLst/>
            </a:prstGeom>
            <a:solidFill>
              <a:srgbClr val="235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Picture 2" descr="C:\Users\molochnikov\Downloads\noun_151139_c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6"/>
            <a:stretch/>
          </p:blipFill>
          <p:spPr bwMode="auto">
            <a:xfrm>
              <a:off x="971600" y="2499742"/>
              <a:ext cx="740712" cy="61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780835" y="2943869"/>
            <a:ext cx="2109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4000" dirty="0" smtClean="0">
                <a:solidFill>
                  <a:srgbClr val="0070C0"/>
                </a:solidFill>
              </a:rPr>
              <a:t> 2002</a:t>
            </a:r>
            <a:r>
              <a:rPr lang="ru-RU" sz="11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7988" y="2866438"/>
            <a:ext cx="205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программа реализуется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59024" y="2787774"/>
            <a:ext cx="30963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1613" y="3658526"/>
            <a:ext cx="30963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0835" y="3867894"/>
            <a:ext cx="2599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593,5</a:t>
            </a:r>
            <a:r>
              <a:rPr lang="ru-RU" sz="11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460" y="3783692"/>
            <a:ext cx="2018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 эти цели направлено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61613" y="4534093"/>
            <a:ext cx="30963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1832" y="3632125"/>
            <a:ext cx="2031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 настоящего времени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08603" y="322772"/>
            <a:ext cx="4019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Размер выделяемых средств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896" y="555526"/>
            <a:ext cx="0" cy="43924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11960" y="722882"/>
            <a:ext cx="4176464" cy="149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20% </a:t>
            </a:r>
          </a:p>
          <a:p>
            <a:pPr algn="ctr"/>
            <a:r>
              <a:rPr lang="ru-RU" sz="2000" dirty="0" smtClean="0"/>
              <a:t>от начисленных страховых взносов за предыдущий расчетный период</a:t>
            </a:r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285417" y="2787774"/>
            <a:ext cx="4146542" cy="222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30% </a:t>
            </a:r>
          </a:p>
          <a:p>
            <a:pPr algn="ctr"/>
            <a:r>
              <a:rPr lang="ru-RU" sz="2000" dirty="0" smtClean="0"/>
              <a:t>от начисленных страховых взносов </a:t>
            </a:r>
            <a:r>
              <a:rPr lang="ru-RU" sz="2000" dirty="0"/>
              <a:t>если страхователь направит дополнительно выделенный объем средств на </a:t>
            </a:r>
            <a:r>
              <a:rPr lang="ru-RU" sz="2000" dirty="0" smtClean="0"/>
              <a:t>СКЛ </a:t>
            </a:r>
            <a:r>
              <a:rPr lang="ru-RU" sz="2000" dirty="0"/>
              <a:t>работников </a:t>
            </a:r>
            <a:r>
              <a:rPr lang="ru-RU" sz="2000" dirty="0" err="1"/>
              <a:t>предпенсионного</a:t>
            </a:r>
            <a:r>
              <a:rPr lang="ru-RU" sz="2000" dirty="0"/>
              <a:t> возраста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9" y="152670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214"/>
            <a:ext cx="9144000" cy="45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75556" y="555526"/>
            <a:ext cx="7992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000" b="1" i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Финансирование предупредительных мер  за период с 2015-2025 </a:t>
            </a:r>
            <a:r>
              <a:rPr lang="ru-RU" altLang="ja-JP" sz="2000" b="1" i="1" dirty="0" err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гг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246308"/>
              </p:ext>
            </p:extLst>
          </p:nvPr>
        </p:nvGraphicFramePr>
        <p:xfrm>
          <a:off x="795718" y="935934"/>
          <a:ext cx="8125950" cy="344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5147" y="4417278"/>
            <a:ext cx="8456521" cy="6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проведение превентивных мероприятий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2002 года направлено более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593,5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рублей.</a:t>
            </a:r>
            <a:endParaRPr lang="ru-RU" altLang="ja-JP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1908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1284" y="211185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Отделение Социального Фонда России по Ивановской области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" y="213254"/>
            <a:ext cx="299307" cy="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17396</TotalTime>
  <Words>961</Words>
  <Application>Microsoft Office PowerPoint</Application>
  <PresentationFormat>Экран (16:9)</PresentationFormat>
  <Paragraphs>219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Санаторно-курортное лечение (ФОПМ)</vt:lpstr>
      <vt:lpstr>Презентация PowerPoint</vt:lpstr>
      <vt:lpstr>СОВЕРШЕНСТВОВАНИЕ ФИНАНСОВОГО ОБЕСПЕЧЕНИЯ ПРЕДУПРЕДИТЕЛЬНЫХ МЕР (ФОПМ)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Молочников Алексей Алексеевич</dc:creator>
  <cp:lastModifiedBy>Татьяна Владимировна</cp:lastModifiedBy>
  <cp:revision>533</cp:revision>
  <cp:lastPrinted>2024-12-17T08:41:14Z</cp:lastPrinted>
  <dcterms:created xsi:type="dcterms:W3CDTF">2015-03-16T06:06:39Z</dcterms:created>
  <dcterms:modified xsi:type="dcterms:W3CDTF">2026-04-13T06:53:57Z</dcterms:modified>
</cp:coreProperties>
</file>