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36" r:id="rId3"/>
    <p:sldId id="290" r:id="rId4"/>
    <p:sldId id="334" r:id="rId5"/>
    <p:sldId id="349" r:id="rId6"/>
    <p:sldId id="360" r:id="rId7"/>
    <p:sldId id="339" r:id="rId8"/>
    <p:sldId id="359" r:id="rId9"/>
    <p:sldId id="322" r:id="rId10"/>
    <p:sldId id="351" r:id="rId11"/>
    <p:sldId id="348" r:id="rId12"/>
    <p:sldId id="354" r:id="rId13"/>
    <p:sldId id="361" r:id="rId14"/>
    <p:sldId id="355" r:id="rId15"/>
    <p:sldId id="358" r:id="rId16"/>
    <p:sldId id="340" r:id="rId17"/>
    <p:sldId id="325" r:id="rId18"/>
  </p:sldIdLst>
  <p:sldSz cx="9144000" cy="5143500" type="screen16x9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9A"/>
    <a:srgbClr val="3333FF"/>
    <a:srgbClr val="0066FF"/>
    <a:srgbClr val="006C31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363" autoAdjust="0"/>
    <p:restoredTop sz="93904" autoAdjust="0"/>
  </p:normalViewPr>
  <p:slideViewPr>
    <p:cSldViewPr>
      <p:cViewPr varScale="1">
        <p:scale>
          <a:sx n="102" d="100"/>
          <a:sy n="102" d="100"/>
        </p:scale>
        <p:origin x="120" y="8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043148060776719E-2"/>
          <c:y val="4.2564333490000585E-2"/>
          <c:w val="0.9025659184424184"/>
          <c:h val="0.8598682754550652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страховых случаев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square"/>
            <c:size val="3"/>
            <c:spPr>
              <a:solidFill>
                <a:srgbClr val="FFC000"/>
              </a:solidFill>
              <a:ln w="42250">
                <a:solidFill>
                  <a:srgbClr val="FFC000"/>
                </a:solidFill>
              </a:ln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481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1472193493802819E-2"/>
                  <c:y val="-5.002847339049026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449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6622232713963601E-2"/>
                  <c:y val="-2.093096900497846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421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379681618521539E-2"/>
                  <c:y val="-4.268177237684741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267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1472193493802874E-2"/>
                  <c:y val="-2.814101628215074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261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9.3117110461438009E-3"/>
                  <c:y val="-3.609633140121333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220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1.8532810400879885E-2"/>
                  <c:y val="-3.12677958690563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0000151598104398E-2"/>
                  <c:y val="-4.9767744289503354E-2"/>
                </c:manualLayout>
              </c:layout>
              <c:tx>
                <c:rich>
                  <a:bodyPr/>
                  <a:lstStyle/>
                  <a:p>
                    <a:pPr>
                      <a:defRPr sz="1330" b="1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164</a:t>
                    </a:r>
                    <a:endParaRPr lang="en-US" dirty="0"/>
                  </a:p>
                </c:rich>
              </c:tx>
              <c:numFmt formatCode="#,##0" sourceLinked="0"/>
              <c:spPr>
                <a:solidFill>
                  <a:srgbClr val="FFC000"/>
                </a:solidFill>
                <a:ln>
                  <a:solidFill>
                    <a:srgbClr val="FFC000"/>
                  </a:solidFill>
                </a:ln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2.4411576586725863E-2"/>
                  <c:y val="-5.62820325643014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294188504026445E-2"/>
                  <c:y val="-6.8789150911924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2.6644234776165506E-2"/>
                  <c:y val="-7.068614592901914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128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3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Лист1!$B$2:$B$12</c:f>
              <c:numCache>
                <c:formatCode>#,##0</c:formatCode>
                <c:ptCount val="11"/>
                <c:pt idx="0">
                  <c:v>267</c:v>
                </c:pt>
                <c:pt idx="1">
                  <c:v>261</c:v>
                </c:pt>
                <c:pt idx="2" formatCode="General">
                  <c:v>220</c:v>
                </c:pt>
                <c:pt idx="3" formatCode="General">
                  <c:v>208</c:v>
                </c:pt>
                <c:pt idx="4" formatCode="General">
                  <c:v>164</c:v>
                </c:pt>
                <c:pt idx="5" formatCode="General">
                  <c:v>148</c:v>
                </c:pt>
                <c:pt idx="6" formatCode="General">
                  <c:v>153</c:v>
                </c:pt>
                <c:pt idx="7" formatCode="General">
                  <c:v>133</c:v>
                </c:pt>
                <c:pt idx="8" formatCode="General">
                  <c:v>126</c:v>
                </c:pt>
                <c:pt idx="9" formatCode="General">
                  <c:v>105</c:v>
                </c:pt>
                <c:pt idx="10" formatCode="General">
                  <c:v>128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Легкие несчастные случаи</c:v>
                </c:pt>
              </c:strCache>
            </c:strRef>
          </c:tx>
          <c:spPr>
            <a:ln>
              <a:solidFill>
                <a:srgbClr val="9999FF"/>
              </a:solidFill>
            </a:ln>
          </c:spPr>
          <c:marker>
            <c:symbol val="square"/>
            <c:size val="3"/>
            <c:spPr>
              <a:solidFill>
                <a:srgbClr val="9999FF"/>
              </a:solidFill>
              <a:ln w="42250">
                <a:solidFill>
                  <a:srgbClr val="9999FF"/>
                </a:solidFill>
              </a:ln>
            </c:spPr>
          </c:marker>
          <c:dLbls>
            <c:dLbl>
              <c:idx val="1"/>
              <c:layout>
                <c:manualLayout>
                  <c:x val="-2.7350959679648904E-2"/>
                  <c:y val="4.06481346297732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1760034319033494E-2"/>
                  <c:y val="3.43945754559620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322972586549499E-2"/>
                  <c:y val="1.56338979345281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1647776459170416E-2"/>
                  <c:y val="2.2699624113700603E-2"/>
                </c:manualLayout>
              </c:layout>
              <c:spPr>
                <a:solidFill>
                  <a:srgbClr val="B381D9"/>
                </a:solidFill>
                <a:ln>
                  <a:solidFill>
                    <a:srgbClr val="9999FF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8947368550177962E-2"/>
                  <c:y val="-1.2476085412637431E-2"/>
                </c:manualLayout>
              </c:layout>
              <c:tx>
                <c:rich>
                  <a:bodyPr/>
                  <a:lstStyle/>
                  <a:p>
                    <a:pPr>
                      <a:defRPr sz="1330" b="1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185</a:t>
                    </a:r>
                    <a:endParaRPr lang="en-US" dirty="0"/>
                  </a:p>
                </c:rich>
              </c:tx>
              <c:spPr>
                <a:solidFill>
                  <a:srgbClr val="B381D9"/>
                </a:solidFill>
                <a:ln>
                  <a:solidFill>
                    <a:srgbClr val="9999FF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5212533858130839E-2"/>
                  <c:y val="2.99013842928263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3.7395781028422843E-2"/>
                  <c:y val="2.2887452034218597E-3"/>
                </c:manualLayout>
              </c:layout>
              <c:tx>
                <c:rich>
                  <a:bodyPr/>
                  <a:lstStyle/>
                  <a:p>
                    <a:pPr>
                      <a:defRPr sz="1330" b="1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135</a:t>
                    </a:r>
                    <a:endParaRPr lang="en-US" dirty="0"/>
                  </a:p>
                </c:rich>
              </c:tx>
              <c:spPr>
                <a:solidFill>
                  <a:srgbClr val="B381D9"/>
                </a:solidFill>
                <a:ln>
                  <a:solidFill>
                    <a:srgbClr val="9999FF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2.5212533858130839E-2"/>
                  <c:y val="-5.617693143518404E-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2398099168073685E-2"/>
                  <c:y val="-3.12677958690563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5.9185751537187423E-3"/>
                  <c:y val="2.50142366952451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3.7714854455726816E-2"/>
                  <c:y val="-1.51879951787732E-2"/>
                </c:manualLayout>
              </c:layout>
              <c:spPr>
                <a:solidFill>
                  <a:srgbClr val="B381D9"/>
                </a:solidFill>
                <a:ln>
                  <a:solidFill>
                    <a:srgbClr val="9999FF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B381D9"/>
              </a:solidFill>
              <a:ln>
                <a:solidFill>
                  <a:srgbClr val="9999FF"/>
                </a:solidFill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3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Лист1!$C$2:$C$12</c:f>
              <c:numCache>
                <c:formatCode>#,##0</c:formatCode>
                <c:ptCount val="11"/>
                <c:pt idx="0">
                  <c:v>250</c:v>
                </c:pt>
                <c:pt idx="1">
                  <c:v>225</c:v>
                </c:pt>
                <c:pt idx="2" formatCode="General">
                  <c:v>185</c:v>
                </c:pt>
                <c:pt idx="3" formatCode="General">
                  <c:v>178</c:v>
                </c:pt>
                <c:pt idx="4" formatCode="General">
                  <c:v>135</c:v>
                </c:pt>
                <c:pt idx="5" formatCode="General">
                  <c:v>123</c:v>
                </c:pt>
                <c:pt idx="6" formatCode="General">
                  <c:v>118</c:v>
                </c:pt>
                <c:pt idx="7" formatCode="General">
                  <c:v>107</c:v>
                </c:pt>
                <c:pt idx="8" formatCode="General">
                  <c:v>92</c:v>
                </c:pt>
                <c:pt idx="9" formatCode="General">
                  <c:v>86</c:v>
                </c:pt>
                <c:pt idx="10" formatCode="General">
                  <c:v>90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Несчастные случаи со смертельным исходом</c:v>
                </c:pt>
              </c:strCache>
            </c:strRef>
          </c:tx>
          <c:spPr>
            <a:ln w="57150">
              <a:solidFill>
                <a:srgbClr val="006C31"/>
              </a:solidFill>
            </a:ln>
          </c:spPr>
          <c:marker>
            <c:symbol val="square"/>
            <c:size val="3"/>
            <c:spPr>
              <a:solidFill>
                <a:srgbClr val="00B050"/>
              </a:solidFill>
              <a:ln>
                <a:solidFill>
                  <a:srgbClr val="C00000"/>
                </a:solidFill>
              </a:ln>
            </c:spPr>
          </c:marker>
          <c:dLbls>
            <c:dLbl>
              <c:idx val="0"/>
              <c:layout>
                <c:manualLayout>
                  <c:x val="-2.4041682576197505E-2"/>
                  <c:y val="-4.0617531653055709E-3"/>
                </c:manualLayout>
              </c:layout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0711193511865043E-2"/>
                  <c:y val="-7.123821994356746E-3"/>
                </c:manualLayout>
              </c:layout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4769681287426855E-2"/>
                  <c:y val="-6.4647382107224944E-3"/>
                </c:manualLayout>
              </c:layout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7869777798671128E-2"/>
                  <c:y val="-1.0186247953109089E-2"/>
                </c:manualLayout>
              </c:layout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3356790943071893E-2"/>
                  <c:y val="-4.8554119100749533E-3"/>
                </c:manualLayout>
              </c:layout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01890035352133E-3"/>
                  <c:y val="-6.9783096958888581E-3"/>
                </c:manualLayout>
              </c:layout>
              <c:tx>
                <c:rich>
                  <a:bodyPr/>
                  <a:lstStyle/>
                  <a:p>
                    <a:pPr>
                      <a:defRPr sz="1331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0</a:t>
                    </a:r>
                    <a:endParaRPr lang="en-US" dirty="0"/>
                  </a:p>
                </c:rich>
              </c:tx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8.4041779527103851E-3"/>
                  <c:y val="-9.08539734061202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3.2098302806762631E-2"/>
                  <c:y val="-6.8219890542099071E-3"/>
                </c:manualLayout>
              </c:layout>
              <c:tx>
                <c:rich>
                  <a:bodyPr/>
                  <a:lstStyle/>
                  <a:p>
                    <a:pPr>
                      <a:defRPr sz="1331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0</a:t>
                    </a:r>
                    <a:endParaRPr lang="en-US" dirty="0"/>
                  </a:p>
                </c:rich>
              </c:tx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3.2743364527850885E-2"/>
                  <c:y val="1.0963714253607043E-1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5584780241044856E-2"/>
                  <c:y val="2.9901384292825278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4.4652816617559404E-2"/>
                  <c:y val="1.862403479145476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3.6264259754789752E-2"/>
                  <c:y val="-1.3906179053312718E-2"/>
                </c:manualLayout>
              </c:layout>
              <c:tx>
                <c:rich>
                  <a:bodyPr/>
                  <a:lstStyle/>
                  <a:p>
                    <a:pPr>
                      <a:defRPr sz="1330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/>
                      <a:t>1 886</a:t>
                    </a:r>
                  </a:p>
                </c:rich>
              </c:tx>
              <c:spPr>
                <a:solidFill>
                  <a:srgbClr val="006C31"/>
                </a:solidFill>
                <a:ln>
                  <a:solidFill>
                    <a:srgbClr val="7030A0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006C31"/>
              </a:solidFill>
              <a:ln>
                <a:solidFill>
                  <a:srgbClr val="7030A0"/>
                </a:solidFill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30" b="1" i="0" u="none" strike="noStrike" baseline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Лист1!$E$2:$E$12</c:f>
              <c:numCache>
                <c:formatCode>#,##0</c:formatCode>
                <c:ptCount val="11"/>
                <c:pt idx="0">
                  <c:v>2</c:v>
                </c:pt>
                <c:pt idx="1">
                  <c:v>0</c:v>
                </c:pt>
                <c:pt idx="2" formatCode="General">
                  <c:v>0</c:v>
                </c:pt>
                <c:pt idx="3" formatCode="General">
                  <c:v>0</c:v>
                </c:pt>
                <c:pt idx="4" formatCode="General">
                  <c:v>0</c:v>
                </c:pt>
                <c:pt idx="5" formatCode="General">
                  <c:v>1</c:v>
                </c:pt>
                <c:pt idx="6" formatCode="General">
                  <c:v>3</c:v>
                </c:pt>
                <c:pt idx="7" formatCode="General">
                  <c:v>7</c:v>
                </c:pt>
                <c:pt idx="8" formatCode="General">
                  <c:v>5</c:v>
                </c:pt>
                <c:pt idx="9" formatCode="General">
                  <c:v>0</c:v>
                </c:pt>
                <c:pt idx="10" formatCode="General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754992"/>
        <c:axId val="146535880"/>
      </c:lineChart>
      <c:lineChart>
        <c:grouping val="standard"/>
        <c:varyColors val="0"/>
        <c:ser>
          <c:idx val="2"/>
          <c:order val="2"/>
          <c:tx>
            <c:strRef>
              <c:f>Лист1!$D$1</c:f>
              <c:strCache>
                <c:ptCount val="1"/>
                <c:pt idx="0">
                  <c:v>Тяжелые несчастные случаи</c:v>
                </c:pt>
              </c:strCache>
            </c:strRef>
          </c:tx>
          <c:spPr>
            <a:ln w="42250">
              <a:solidFill>
                <a:srgbClr val="0070C0"/>
              </a:solidFill>
            </a:ln>
          </c:spPr>
          <c:marker>
            <c:symbol val="square"/>
            <c:size val="3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dLbls>
            <c:dLbl>
              <c:idx val="0"/>
              <c:layout>
                <c:manualLayout>
                  <c:x val="-3.1723125349967393E-2"/>
                  <c:y val="-3.8385294608284447E-3"/>
                </c:manualLayout>
              </c:layout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4016092046542321E-2"/>
                  <c:y val="-3.2418815768733389E-3"/>
                </c:manualLayout>
              </c:layout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2041710534132975E-2"/>
                  <c:y val="-9.5411189651165408E-4"/>
                </c:manualLayout>
              </c:layout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0824751205376002E-2"/>
                  <c:y val="-8.0264335345408035E-3"/>
                </c:manualLayout>
              </c:layout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503869863025281E-2"/>
                  <c:y val="-6.209160829722448E-5"/>
                </c:manualLayout>
              </c:layout>
              <c:tx>
                <c:rich>
                  <a:bodyPr/>
                  <a:lstStyle/>
                  <a:p>
                    <a:pPr>
                      <a:defRPr sz="1331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28</a:t>
                    </a:r>
                    <a:endParaRPr lang="en-US" dirty="0"/>
                  </a:p>
                </c:rich>
              </c:tx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1002870310464982E-2"/>
                  <c:y val="-1.6271280860239878E-2"/>
                </c:manualLayout>
              </c:layout>
              <c:tx>
                <c:rich>
                  <a:bodyPr/>
                  <a:lstStyle/>
                  <a:p>
                    <a:pPr>
                      <a:defRPr sz="1331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29</a:t>
                    </a:r>
                    <a:endParaRPr lang="en-US" dirty="0"/>
                  </a:p>
                </c:rich>
              </c:tx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3.1510188766698484E-2"/>
                  <c:y val="1.39407489628961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4992330168788145E-2"/>
                  <c:y val="-1.2017766602037296E-2"/>
                </c:manualLayout>
              </c:layout>
              <c:tx>
                <c:rich>
                  <a:bodyPr/>
                  <a:lstStyle/>
                  <a:p>
                    <a:pPr>
                      <a:defRPr sz="1331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25</a:t>
                    </a:r>
                    <a:endParaRPr lang="en-US" dirty="0"/>
                  </a:p>
                </c:rich>
              </c:tx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2.3402928435626757E-2"/>
                  <c:y val="-4.37749142166790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1895279501193632E-2"/>
                  <c:y val="6.33554481179863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4.0431684051880565E-2"/>
                  <c:y val="2.09309690049784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3.1916558404896392E-2"/>
                  <c:y val="2.0205251858201802E-2"/>
                </c:manualLayout>
              </c:layout>
              <c:tx>
                <c:rich>
                  <a:bodyPr/>
                  <a:lstStyle/>
                  <a:p>
                    <a:pPr>
                      <a:defRPr sz="1330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/>
                      <a:t>6 180</a:t>
                    </a:r>
                  </a:p>
                </c:rich>
              </c:tx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1">
                  <a:lumMod val="75000"/>
                </a:schemeClr>
              </a:solidFill>
              <a:ln>
                <a:solidFill>
                  <a:srgbClr val="0070C0"/>
                </a:solidFill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30" b="1" i="0" u="none" strike="noStrike" baseline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Лист1!$D$2:$D$12</c:f>
              <c:numCache>
                <c:formatCode>#,##0</c:formatCode>
                <c:ptCount val="11"/>
                <c:pt idx="0">
                  <c:v>26</c:v>
                </c:pt>
                <c:pt idx="1">
                  <c:v>28</c:v>
                </c:pt>
                <c:pt idx="2" formatCode="General">
                  <c:v>29</c:v>
                </c:pt>
                <c:pt idx="3" formatCode="General">
                  <c:v>25</c:v>
                </c:pt>
                <c:pt idx="4" formatCode="General">
                  <c:v>25</c:v>
                </c:pt>
                <c:pt idx="5" formatCode="General">
                  <c:v>17</c:v>
                </c:pt>
                <c:pt idx="6" formatCode="General">
                  <c:v>22</c:v>
                </c:pt>
                <c:pt idx="7" formatCode="General">
                  <c:v>13</c:v>
                </c:pt>
                <c:pt idx="8" formatCode="General">
                  <c:v>29</c:v>
                </c:pt>
                <c:pt idx="9" formatCode="General">
                  <c:v>14</c:v>
                </c:pt>
                <c:pt idx="10" formatCode="General">
                  <c:v>26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Профессиональные заболевания</c:v>
                </c:pt>
              </c:strCache>
            </c:strRef>
          </c:tx>
          <c:spPr>
            <a:ln w="42250">
              <a:solidFill>
                <a:srgbClr val="FF0000"/>
              </a:solidFill>
            </a:ln>
          </c:spPr>
          <c:marker>
            <c:symbol val="square"/>
            <c:size val="3"/>
            <c:spPr>
              <a:solidFill>
                <a:srgbClr val="007635"/>
              </a:solidFill>
              <a:ln>
                <a:solidFill>
                  <a:srgbClr val="007635"/>
                </a:solidFill>
              </a:ln>
            </c:spPr>
          </c:marker>
          <c:dLbls>
            <c:dLbl>
              <c:idx val="0"/>
              <c:layout>
                <c:manualLayout>
                  <c:x val="-2.5923770208767991E-2"/>
                  <c:y val="3.7089888054884458E-3"/>
                </c:manualLayout>
              </c:layout>
              <c:spPr>
                <a:solidFill>
                  <a:srgbClr val="FF0000"/>
                </a:solidFill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421496090003835E-2"/>
                  <c:y val="-4.5206831049554618E-4"/>
                </c:manualLayout>
              </c:layout>
              <c:spPr>
                <a:solidFill>
                  <a:srgbClr val="FF0000"/>
                </a:solidFill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3533782712052767E-2"/>
                  <c:y val="-1.0561310198608872E-2"/>
                </c:manualLayout>
              </c:layout>
              <c:spPr>
                <a:solidFill>
                  <a:srgbClr val="FF0000"/>
                </a:solidFill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9315022689330235E-2"/>
                  <c:y val="-1.0976868807087805E-2"/>
                </c:manualLayout>
              </c:layout>
              <c:spPr>
                <a:solidFill>
                  <a:srgbClr val="FF0000"/>
                </a:solidFill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3597568516388532E-2"/>
                  <c:y val="-1.5221805878800617E-2"/>
                </c:manualLayout>
              </c:layout>
              <c:tx>
                <c:rich>
                  <a:bodyPr/>
                  <a:lstStyle/>
                  <a:p>
                    <a:pPr>
                      <a:defRPr sz="1331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5</a:t>
                    </a:r>
                    <a:endParaRPr lang="en-US" dirty="0"/>
                  </a:p>
                </c:rich>
              </c:tx>
              <c:spPr>
                <a:solidFill>
                  <a:srgbClr val="FF0000"/>
                </a:solidFill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6450426691080253E-2"/>
                      <c:h val="5.6358694180649087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3.1510171559136275E-2"/>
                  <c:y val="-4.605048625066180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612981230192E-2"/>
                  <c:y val="4.1473455458120988E-3"/>
                </c:manualLayout>
              </c:layout>
              <c:tx>
                <c:rich>
                  <a:bodyPr/>
                  <a:lstStyle/>
                  <a:p>
                    <a:pPr>
                      <a:defRPr sz="1331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smtClean="0"/>
                      <a:t>4</a:t>
                    </a:r>
                    <a:endParaRPr lang="en-US" dirty="0"/>
                  </a:p>
                </c:rich>
              </c:tx>
              <c:spPr>
                <a:solidFill>
                  <a:srgbClr val="FF0000"/>
                </a:solidFill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1.6994479096877516E-2"/>
                  <c:y val="-2.563043066234030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5.9129906209016763E-3"/>
                  <c:y val="-5.980276858565274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3.3912843125240054E-3"/>
                  <c:y val="-1.3664272997894716E-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3.4955453940937534E-2"/>
                  <c:y val="-1.0880038466816819E-2"/>
                </c:manualLayout>
              </c:layout>
              <c:tx>
                <c:rich>
                  <a:bodyPr/>
                  <a:lstStyle/>
                  <a:p>
                    <a:pPr>
                      <a:defRPr sz="1330" b="1" i="0" u="none" strike="noStrike" baseline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/>
                      <a:t> 6 963</a:t>
                    </a:r>
                  </a:p>
                </c:rich>
              </c:tx>
              <c:spPr>
                <a:solidFill>
                  <a:srgbClr val="FF0000"/>
                </a:solidFill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1.4222173645350555E-3"/>
                  <c:y val="-9.3023255813953678E-3"/>
                </c:manualLayout>
              </c:layout>
              <c:spPr>
                <a:solidFill>
                  <a:srgbClr val="FF0000"/>
                </a:solidFill>
              </c:spPr>
              <c:txPr>
                <a:bodyPr/>
                <a:lstStyle/>
                <a:p>
                  <a:pPr>
                    <a:defRPr sz="1330" b="1" i="0" u="none" strike="noStrike" baseline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FF0000"/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30" b="1" i="0" u="none" strike="noStrike" baseline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Лист1!$F$2:$F$12</c:f>
              <c:numCache>
                <c:formatCode>#,##0</c:formatCode>
                <c:ptCount val="11"/>
                <c:pt idx="0">
                  <c:v>11</c:v>
                </c:pt>
                <c:pt idx="1">
                  <c:v>8</c:v>
                </c:pt>
                <c:pt idx="2" formatCode="General">
                  <c:v>5</c:v>
                </c:pt>
                <c:pt idx="3" formatCode="General">
                  <c:v>5</c:v>
                </c:pt>
                <c:pt idx="4" formatCode="General">
                  <c:v>4</c:v>
                </c:pt>
                <c:pt idx="5" formatCode="General">
                  <c:v>8</c:v>
                </c:pt>
                <c:pt idx="6" formatCode="General">
                  <c:v>10</c:v>
                </c:pt>
                <c:pt idx="7" formatCode="General">
                  <c:v>6</c:v>
                </c:pt>
                <c:pt idx="8" formatCode="General">
                  <c:v>5</c:v>
                </c:pt>
                <c:pt idx="9" formatCode="General">
                  <c:v>5</c:v>
                </c:pt>
                <c:pt idx="10" formatCode="General">
                  <c:v>10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6540360"/>
        <c:axId val="146548936"/>
      </c:lineChart>
      <c:catAx>
        <c:axId val="145754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11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46535880"/>
        <c:crosses val="autoZero"/>
        <c:auto val="1"/>
        <c:lblAlgn val="ctr"/>
        <c:lblOffset val="100"/>
        <c:noMultiLvlLbl val="0"/>
      </c:catAx>
      <c:valAx>
        <c:axId val="146535880"/>
        <c:scaling>
          <c:orientation val="minMax"/>
          <c:max val="500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885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45754992"/>
        <c:crosses val="autoZero"/>
        <c:crossBetween val="between"/>
        <c:majorUnit val="50"/>
      </c:valAx>
      <c:catAx>
        <c:axId val="146540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6548936"/>
        <c:crosses val="autoZero"/>
        <c:auto val="1"/>
        <c:lblAlgn val="ctr"/>
        <c:lblOffset val="100"/>
        <c:noMultiLvlLbl val="0"/>
      </c:catAx>
      <c:valAx>
        <c:axId val="146548936"/>
        <c:scaling>
          <c:orientation val="minMax"/>
          <c:max val="150"/>
          <c:min val="0"/>
        </c:scaling>
        <c:delete val="0"/>
        <c:axPos val="r"/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885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4654036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995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046723975113878E-2"/>
          <c:y val="4.1880267271890426E-2"/>
          <c:w val="0.87272356022941899"/>
          <c:h val="0.610998437815299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Личная неосторожность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0521869890730379E-17"/>
                  <c:y val="1.07981199367870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Неудовлетворительная организация производства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5115403844016829E-3"/>
                  <c:y val="1.07981199367870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Нарушение ППД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5115403844017332E-3"/>
                  <c:y val="1.07981199367870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6644672"/>
        <c:axId val="146657344"/>
      </c:barChart>
      <c:catAx>
        <c:axId val="1466446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6657344"/>
        <c:crosses val="autoZero"/>
        <c:auto val="1"/>
        <c:lblAlgn val="ctr"/>
        <c:lblOffset val="100"/>
        <c:noMultiLvlLbl val="0"/>
      </c:catAx>
      <c:valAx>
        <c:axId val="1466573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6644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196349711143204"/>
          <c:y val="0.67277360338647185"/>
          <c:w val="0.76737198471003221"/>
          <c:h val="0.32722639661352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72064814129311"/>
          <c:y val="6.5919559333301675E-3"/>
          <c:w val="0.49464222368512439"/>
          <c:h val="0.8662026058407303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FFFF0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rgbClr val="FFFF00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rgbClr val="FFFF00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rgbClr val="FFFF00"/>
                </a:solidFill>
              </a:ln>
              <a:effectLst/>
            </c:spPr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53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Воздействие предметами, деталями, удары и другие</c:v>
                </c:pt>
                <c:pt idx="1">
                  <c:v>Падения</c:v>
                </c:pt>
                <c:pt idx="2">
                  <c:v>Транспортные проишествия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</c:v>
                </c:pt>
                <c:pt idx="1">
                  <c:v>53</c:v>
                </c:pt>
                <c:pt idx="2">
                  <c:v>15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46619360"/>
        <c:axId val="144373864"/>
      </c:barChart>
      <c:catAx>
        <c:axId val="146619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4373864"/>
        <c:crosses val="autoZero"/>
        <c:auto val="1"/>
        <c:lblAlgn val="r"/>
        <c:lblOffset val="100"/>
        <c:noMultiLvlLbl val="0"/>
      </c:catAx>
      <c:valAx>
        <c:axId val="1443738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6619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страхователей</c:v>
                </c:pt>
              </c:strCache>
            </c:strRef>
          </c:tx>
          <c:spPr>
            <a:ln w="76200" cap="rnd">
              <a:solidFill>
                <a:srgbClr val="00549A"/>
              </a:solidFill>
              <a:round/>
            </a:ln>
            <a:effectLst>
              <a:glow rad="355600">
                <a:schemeClr val="accent5">
                  <a:satMod val="175000"/>
                  <a:alpha val="40000"/>
                </a:schemeClr>
              </a:glow>
            </a:effectLst>
          </c:spPr>
          <c:marker>
            <c:symbol val="circle"/>
            <c:size val="5"/>
            <c:spPr>
              <a:solidFill>
                <a:srgbClr val="00549A"/>
              </a:solidFill>
              <a:ln w="76200">
                <a:solidFill>
                  <a:schemeClr val="accent1"/>
                </a:solidFill>
              </a:ln>
              <a:effectLst>
                <a:glow rad="355600">
                  <a:schemeClr val="accent5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prst="relaxedInset"/>
              </a:sp3d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442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500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778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738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 smtClean="0"/>
                      <a:t>699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 smtClean="0"/>
                      <a:t>720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3.2500000000000112E-2"/>
                  <c:y val="-5.159995386108706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796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 smtClean="0"/>
                      <a:t>822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 smtClean="0"/>
                      <a:t>455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4985447855327798E-2"/>
                  <c:y val="-0.1066590737448023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490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5.6498009463508882E-3"/>
                  <c:y val="-0.2135578934169715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83,0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2.8733871116608019E-2"/>
                  <c:y val="5.18460726656554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490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55</c:v>
                </c:pt>
                <c:pt idx="1">
                  <c:v>73.8</c:v>
                </c:pt>
                <c:pt idx="2">
                  <c:v>69.900000000000006</c:v>
                </c:pt>
                <c:pt idx="3">
                  <c:v>65</c:v>
                </c:pt>
                <c:pt idx="4">
                  <c:v>67</c:v>
                </c:pt>
                <c:pt idx="5">
                  <c:v>75</c:v>
                </c:pt>
                <c:pt idx="6">
                  <c:v>77</c:v>
                </c:pt>
                <c:pt idx="7">
                  <c:v>64</c:v>
                </c:pt>
                <c:pt idx="8">
                  <c:v>57</c:v>
                </c:pt>
                <c:pt idx="9">
                  <c:v>54</c:v>
                </c:pt>
                <c:pt idx="10">
                  <c:v>61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Финансирование, млн. руб.</c:v>
                </c:pt>
              </c:strCache>
            </c:strRef>
          </c:tx>
          <c:spPr>
            <a:ln w="76200" cap="rnd">
              <a:solidFill>
                <a:schemeClr val="accent2"/>
              </a:solidFill>
              <a:round/>
            </a:ln>
            <a:effectLst>
              <a:glow rad="330200">
                <a:schemeClr val="accent2">
                  <a:satMod val="175000"/>
                  <a:alpha val="40000"/>
                </a:schemeClr>
              </a:glow>
            </a:effectLst>
          </c:spPr>
          <c:marker>
            <c:symbol val="circle"/>
            <c:size val="5"/>
            <c:spPr>
              <a:solidFill>
                <a:srgbClr val="C00000"/>
              </a:solidFill>
              <a:ln w="76200">
                <a:solidFill>
                  <a:schemeClr val="accent2"/>
                </a:solidFill>
              </a:ln>
              <a:effectLst>
                <a:glow rad="330200">
                  <a:schemeClr val="accent2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27000" prst="slope"/>
              </a:sp3d>
            </c:spPr>
          </c:marker>
          <c:dLbls>
            <c:dLbl>
              <c:idx val="0"/>
              <c:layout>
                <c:manualLayout>
                  <c:x val="-2.3287037037037037E-2"/>
                  <c:y val="4.490790716502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0200617283950617E-2"/>
                  <c:y val="4.11661936702634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4830246913580361E-2"/>
                  <c:y val="3.48299824585076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9459876543209876E-2"/>
                  <c:y val="4.75024859497801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2.8225868975319809E-2"/>
                  <c:y val="6.290457125243149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46,9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2585297719036043E-2"/>
                  <c:y val="8.821750354249278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58,7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2.8225868975319923E-2"/>
                  <c:y val="0.1292555627730882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563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 smtClean="0"/>
                      <a:t>58,7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22.6</c:v>
                </c:pt>
                <c:pt idx="1">
                  <c:v>22.8</c:v>
                </c:pt>
                <c:pt idx="2">
                  <c:v>23.7</c:v>
                </c:pt>
                <c:pt idx="3">
                  <c:v>27.2</c:v>
                </c:pt>
                <c:pt idx="4">
                  <c:v>34.6</c:v>
                </c:pt>
                <c:pt idx="5">
                  <c:v>38.799999999999997</c:v>
                </c:pt>
                <c:pt idx="6">
                  <c:v>40</c:v>
                </c:pt>
                <c:pt idx="7">
                  <c:v>45.5</c:v>
                </c:pt>
                <c:pt idx="8">
                  <c:v>44</c:v>
                </c:pt>
                <c:pt idx="9">
                  <c:v>58.7</c:v>
                </c:pt>
                <c:pt idx="10">
                  <c:v>83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063856"/>
        <c:axId val="107063464"/>
      </c:lineChart>
      <c:catAx>
        <c:axId val="10706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063464"/>
        <c:crosses val="autoZero"/>
        <c:auto val="1"/>
        <c:lblAlgn val="ctr"/>
        <c:lblOffset val="100"/>
        <c:noMultiLvlLbl val="0"/>
      </c:catAx>
      <c:valAx>
        <c:axId val="1070634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07063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4553952303374958E-3"/>
          <c:y val="0.24701332209168461"/>
          <c:w val="0.96798130493257506"/>
          <c:h val="0.7177009383209846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slope"/>
              <a:bevelB w="139700" h="139700" prst="divot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prst="slope"/>
                <a:bevelB w="139700" h="139700" prst="divo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prst="slope"/>
                <a:bevelB w="139700" h="139700" prst="divo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prst="slope"/>
                <a:bevelB w="139700" h="139700" prst="divo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prst="slope"/>
                <a:bevelB w="139700" h="139700" prst="divo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prst="slope"/>
                <a:bevelB w="139700" h="139700" prst="divot"/>
                <a:contourClr>
                  <a:schemeClr val="lt1"/>
                </a:contourClr>
              </a:sp3d>
            </c:spPr>
          </c:dPt>
          <c:cat>
            <c:strRef>
              <c:f>Лист1!$A$2:$A$6</c:f>
              <c:strCache>
                <c:ptCount val="5"/>
                <c:pt idx="0">
                  <c:v>Периодические медицинские осмотры</c:v>
                </c:pt>
                <c:pt idx="1">
                  <c:v>Специальная оценка условий труда</c:v>
                </c:pt>
                <c:pt idx="2">
                  <c:v>Средства индивидуальной защиты</c:v>
                </c:pt>
                <c:pt idx="3">
                  <c:v>СКЛ предпенсионеры</c:v>
                </c:pt>
                <c:pt idx="4">
                  <c:v>Прочие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28</c:v>
                </c:pt>
                <c:pt idx="1">
                  <c:v>5.9</c:v>
                </c:pt>
                <c:pt idx="2">
                  <c:v>28.4</c:v>
                </c:pt>
                <c:pt idx="3">
                  <c:v>18.7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ru-RU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83672062958795E-2"/>
          <c:y val="5.5292492933880624E-2"/>
          <c:w val="0.96561632793704122"/>
          <c:h val="0.7286853970349291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работников</c:v>
                </c:pt>
              </c:strCache>
            </c:strRef>
          </c:tx>
          <c:spPr>
            <a:ln w="76200" cap="rnd">
              <a:solidFill>
                <a:srgbClr val="00549A"/>
              </a:solidFill>
              <a:round/>
            </a:ln>
            <a:effectLst>
              <a:glow rad="355600">
                <a:schemeClr val="accent5">
                  <a:satMod val="175000"/>
                  <a:alpha val="40000"/>
                </a:schemeClr>
              </a:glow>
            </a:effectLst>
          </c:spPr>
          <c:marker>
            <c:symbol val="circle"/>
            <c:size val="5"/>
            <c:spPr>
              <a:solidFill>
                <a:srgbClr val="00549A"/>
              </a:solidFill>
              <a:ln w="76200">
                <a:solidFill>
                  <a:schemeClr val="accent1"/>
                </a:solidFill>
              </a:ln>
              <a:effectLst>
                <a:glow rad="355600">
                  <a:schemeClr val="accent5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prst="relaxedInset"/>
              </a:sp3d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117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94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126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181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165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mtClean="0"/>
                      <a:t>196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3.2500000000000112E-2"/>
                  <c:y val="-5.1599953861087067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257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 smtClean="0"/>
                      <a:t>822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 smtClean="0"/>
                      <a:t>455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4985447855327798E-2"/>
                  <c:y val="-0.1066590737448023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490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5.6498009463508882E-3"/>
                  <c:y val="-0.2135578934169715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83,0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2.8733871116608019E-2"/>
                  <c:y val="5.18460726656554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490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117</c:v>
                </c:pt>
                <c:pt idx="1">
                  <c:v>94</c:v>
                </c:pt>
                <c:pt idx="2">
                  <c:v>126</c:v>
                </c:pt>
                <c:pt idx="3">
                  <c:v>181</c:v>
                </c:pt>
                <c:pt idx="4">
                  <c:v>165</c:v>
                </c:pt>
                <c:pt idx="5">
                  <c:v>196</c:v>
                </c:pt>
                <c:pt idx="6">
                  <c:v>257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Финансирование, млн. руб.</c:v>
                </c:pt>
              </c:strCache>
            </c:strRef>
          </c:tx>
          <c:spPr>
            <a:ln w="76200" cap="rnd">
              <a:solidFill>
                <a:schemeClr val="accent2"/>
              </a:solidFill>
              <a:round/>
            </a:ln>
            <a:effectLst>
              <a:glow rad="330200">
                <a:schemeClr val="accent2">
                  <a:satMod val="175000"/>
                  <a:alpha val="40000"/>
                </a:schemeClr>
              </a:glow>
            </a:effectLst>
          </c:spPr>
          <c:marker>
            <c:symbol val="circle"/>
            <c:size val="5"/>
            <c:spPr>
              <a:solidFill>
                <a:srgbClr val="C00000"/>
              </a:solidFill>
              <a:ln w="76200">
                <a:solidFill>
                  <a:schemeClr val="accent2"/>
                </a:solidFill>
              </a:ln>
              <a:effectLst>
                <a:glow rad="330200">
                  <a:schemeClr val="accent2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27000" prst="slope"/>
              </a:sp3d>
            </c:spPr>
          </c:marker>
          <c:dLbls>
            <c:dLbl>
              <c:idx val="0"/>
              <c:layout>
                <c:manualLayout>
                  <c:x val="-2.3287037037037037E-2"/>
                  <c:y val="4.49079071650249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4,1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0200617283950617E-2"/>
                  <c:y val="4.1166193670263473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3,5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4830246913580361E-2"/>
                  <c:y val="3.4829982458507623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5,0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9459876543209876E-2"/>
                  <c:y val="4.7502485949780134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8,6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9,1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mtClean="0"/>
                      <a:t>11,7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4045188562568185E-2"/>
                  <c:y val="-6.9797411788881977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18,7</a:t>
                    </a:r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2.8225868975319809E-2"/>
                  <c:y val="6.290457125243149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46,9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2585297719036043E-2"/>
                  <c:y val="8.821750354249278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58,7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2.8225868975319923E-2"/>
                  <c:y val="0.1292555627730882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563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 smtClean="0"/>
                      <a:t>58,7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41</c:v>
                </c:pt>
                <c:pt idx="1">
                  <c:v>35</c:v>
                </c:pt>
                <c:pt idx="2">
                  <c:v>50</c:v>
                </c:pt>
                <c:pt idx="3">
                  <c:v>86</c:v>
                </c:pt>
                <c:pt idx="4">
                  <c:v>91</c:v>
                </c:pt>
                <c:pt idx="5">
                  <c:v>117</c:v>
                </c:pt>
                <c:pt idx="6">
                  <c:v>187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6345552"/>
        <c:axId val="146345944"/>
      </c:lineChart>
      <c:catAx>
        <c:axId val="146345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6345944"/>
        <c:crosses val="autoZero"/>
        <c:auto val="1"/>
        <c:lblAlgn val="ctr"/>
        <c:lblOffset val="100"/>
        <c:noMultiLvlLbl val="0"/>
      </c:catAx>
      <c:valAx>
        <c:axId val="1463459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46345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0.52229</cdr:x>
      <cdr:y>0.0562</cdr:y>
    </cdr:from>
    <cdr:to>
      <cdr:x>0.54728</cdr:x>
      <cdr:y>0.339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r="93305"/>
        <a:stretch xmlns:a="http://schemas.openxmlformats.org/drawingml/2006/main"/>
      </cdr:blipFill>
      <cdr:spPr>
        <a:xfrm xmlns:a="http://schemas.openxmlformats.org/drawingml/2006/main">
          <a:off x="4513210" y="228256"/>
          <a:ext cx="216024" cy="114865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0.28063</cdr:x>
      <cdr:y>0.11357</cdr:y>
    </cdr:from>
    <cdr:to>
      <cdr:x>0.38645</cdr:x>
      <cdr:y>0.3387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424978" y="46128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0.53895</cdr:x>
      <cdr:y>0.1313</cdr:y>
    </cdr:from>
    <cdr:to>
      <cdr:x>0.75561</cdr:x>
      <cdr:y>0.2086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657226" y="533295"/>
          <a:ext cx="1872208" cy="3139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dirty="0" smtClean="0"/>
            <a:t>- легкие несчастные случаи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0.53895</cdr:x>
      <cdr:y>0.17736</cdr:y>
    </cdr:from>
    <cdr:to>
      <cdr:x>0.75561</cdr:x>
      <cdr:y>0.25466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4657226" y="720365"/>
          <a:ext cx="1872208" cy="3139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/>
            <a:t>- тяжелые несчастные случаи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0.53958</cdr:x>
      <cdr:y>0.21994</cdr:y>
    </cdr:from>
    <cdr:to>
      <cdr:x>0.8729</cdr:x>
      <cdr:y>0.29724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4662665" y="893335"/>
          <a:ext cx="2880320" cy="3139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/>
            <a:t>- </a:t>
          </a:r>
          <a:r>
            <a:rPr lang="ru-RU" dirty="0"/>
            <a:t>н</a:t>
          </a:r>
          <a:r>
            <a:rPr lang="ru-RU" dirty="0" smtClean="0"/>
            <a:t>есчастные случаи со смертельным исходом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0.53895</cdr:x>
      <cdr:y>0.26925</cdr:y>
    </cdr:from>
    <cdr:to>
      <cdr:x>0.78894</cdr:x>
      <cdr:y>0.34655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4657226" y="1093610"/>
          <a:ext cx="2160240" cy="3139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/>
            <a:t>- профессиональные заболевания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0.53895</cdr:x>
      <cdr:y>0.0665</cdr:y>
    </cdr:from>
    <cdr:to>
      <cdr:x>0.78894</cdr:x>
      <cdr:y>0.1438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4657226" y="270091"/>
          <a:ext cx="2160240" cy="3139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 smtClean="0"/>
            <a:t>Всего страховых случаев</a:t>
          </a:r>
          <a:endParaRPr lang="ru-RU" sz="11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0.82813</cdr:x>
      <cdr:y>0.1818</cdr:y>
    </cdr:from>
    <cdr:to>
      <cdr:x>1</cdr:x>
      <cdr:y>0.26343</cdr:y>
    </cdr:to>
    <cdr:sp macro="" textlink="">
      <cdr:nvSpPr>
        <cdr:cNvPr id="2" name="Выноска 2 1"/>
        <cdr:cNvSpPr/>
      </cdr:nvSpPr>
      <cdr:spPr>
        <a:xfrm xmlns:a="http://schemas.openxmlformats.org/drawingml/2006/main">
          <a:off x="3816424" y="641464"/>
          <a:ext cx="792088" cy="288032"/>
        </a:xfrm>
        <a:prstGeom xmlns:a="http://schemas.openxmlformats.org/drawingml/2006/main" prst="borderCallout2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b="1" dirty="0" smtClean="0"/>
            <a:t>Прочие</a:t>
          </a:r>
          <a:endParaRPr lang="ru-RU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0.81184</cdr:x>
      <cdr:y>0.68249</cdr:y>
    </cdr:from>
    <cdr:to>
      <cdr:x>0.97672</cdr:x>
      <cdr:y>0.8512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084235" y="2959439"/>
          <a:ext cx="1438781" cy="731583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0.44672</cdr:x>
      <cdr:y>0.15582</cdr:y>
    </cdr:from>
    <cdr:to>
      <cdr:x>0.46965</cdr:x>
      <cdr:y>0.2841</cdr:y>
    </cdr:to>
    <cdr:cxnSp macro="">
      <cdr:nvCxnSpPr>
        <cdr:cNvPr id="4" name="Прямая соединительная линия 3"/>
        <cdr:cNvCxnSpPr/>
      </cdr:nvCxnSpPr>
      <cdr:spPr>
        <a:xfrm xmlns:a="http://schemas.openxmlformats.org/drawingml/2006/main">
          <a:off x="3898144" y="675672"/>
          <a:ext cx="200135" cy="556251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chemeClr val="tx1"/>
          </a:solidFill>
          <a:headEnd type="none"/>
          <a:tailEnd type="oval" w="lg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0.26333</cdr:x>
      <cdr:y>0.0931</cdr:y>
    </cdr:from>
    <cdr:to>
      <cdr:x>0.56496</cdr:x>
      <cdr:y>0.1558</cdr:y>
    </cdr:to>
    <cdr:sp macro="" textlink="">
      <cdr:nvSpPr>
        <cdr:cNvPr id="6" name="TextBox 30"/>
        <cdr:cNvSpPr txBox="1"/>
      </cdr:nvSpPr>
      <cdr:spPr>
        <a:xfrm xmlns:a="http://schemas.openxmlformats.org/drawingml/2006/main" flipH="1">
          <a:off x="2297816" y="403716"/>
          <a:ext cx="2632148" cy="27186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400"/>
            </a:lnSpc>
          </a:pPr>
          <a:r>
            <a:rPr lang="ru-RU" sz="1400" b="1" dirty="0" smtClean="0"/>
            <a:t>Остальные мероприятия</a:t>
          </a:r>
          <a:r>
            <a:rPr lang="en-US" sz="1400" b="1" dirty="0" smtClean="0"/>
            <a:t> 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0.31963</cdr:x>
      <cdr:y>0.1531</cdr:y>
    </cdr:from>
    <cdr:to>
      <cdr:x>0.44406</cdr:x>
      <cdr:y>0.15489</cdr:y>
    </cdr:to>
    <cdr:cxnSp macro="">
      <cdr:nvCxnSpPr>
        <cdr:cNvPr id="10" name="Прямая соединительная линия 9"/>
        <cdr:cNvCxnSpPr/>
      </cdr:nvCxnSpPr>
      <cdr:spPr>
        <a:xfrm xmlns:a="http://schemas.openxmlformats.org/drawingml/2006/main">
          <a:off x="2789131" y="663866"/>
          <a:ext cx="1085795" cy="7762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800" cy="496331"/>
          </a:xfrm>
          <a:prstGeom prst="rect">
            <a:avLst/>
          </a:prstGeom>
        </p:spPr>
        <p:txBody>
          <a:bodyPr vert="horz" lIns="91696" tIns="45848" rIns="91696" bIns="4584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6331"/>
          </a:xfrm>
          <a:prstGeom prst="rect">
            <a:avLst/>
          </a:prstGeom>
        </p:spPr>
        <p:txBody>
          <a:bodyPr vert="horz" lIns="91696" tIns="45848" rIns="91696" bIns="45848" rtlCol="0"/>
          <a:lstStyle>
            <a:lvl1pPr algn="r">
              <a:defRPr sz="1200"/>
            </a:lvl1pPr>
          </a:lstStyle>
          <a:p>
            <a:fld id="{6A8C275A-E58F-4B3F-8A3F-4FD6FEE65937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96" tIns="45848" rIns="91696" bIns="4584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15154"/>
            <a:ext cx="5486400" cy="4466987"/>
          </a:xfrm>
          <a:prstGeom prst="rect">
            <a:avLst/>
          </a:prstGeom>
        </p:spPr>
        <p:txBody>
          <a:bodyPr vert="horz" lIns="91696" tIns="45848" rIns="91696" bIns="4584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71800" cy="496331"/>
          </a:xfrm>
          <a:prstGeom prst="rect">
            <a:avLst/>
          </a:prstGeom>
        </p:spPr>
        <p:txBody>
          <a:bodyPr vert="horz" lIns="91696" tIns="45848" rIns="91696" bIns="4584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28585"/>
            <a:ext cx="2971800" cy="496331"/>
          </a:xfrm>
          <a:prstGeom prst="rect">
            <a:avLst/>
          </a:prstGeom>
        </p:spPr>
        <p:txBody>
          <a:bodyPr vert="horz" lIns="91696" tIns="45848" rIns="91696" bIns="45848" rtlCol="0" anchor="b"/>
          <a:lstStyle>
            <a:lvl1pPr algn="r">
              <a:defRPr sz="1200"/>
            </a:lvl1pPr>
          </a:lstStyle>
          <a:p>
            <a:fld id="{FD36C5B7-F48A-4BAB-8840-6E069561E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378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0485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EF0E0-F20D-45A9-8969-790B3C37B44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0318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750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323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954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567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981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053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165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EF0E0-F20D-45A9-8969-790B3C37B44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7920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6C5B7-F48A-4BAB-8840-6E069561EC1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980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155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003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269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212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108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63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170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47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533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857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EC782-81C9-47EF-BD22-0D9D9733E65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372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EC782-81C9-47EF-BD22-0D9D9733E659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F60F1-E593-445B-833B-2F1DB6A3D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488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22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6.png"/><Relationship Id="rId3" Type="http://schemas.openxmlformats.org/officeDocument/2006/relationships/hyperlink" Target="mailto:vred@37.sfr.gov.ru" TargetMode="External"/><Relationship Id="rId7" Type="http://schemas.openxmlformats.org/officeDocument/2006/relationships/image" Target="../media/image25.jpeg"/><Relationship Id="rId12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hyperlink" Target="https://sfr.gov.ru/branches/ivanovo/" TargetMode="External"/><Relationship Id="rId9" Type="http://schemas.microsoft.com/office/2007/relationships/hdphoto" Target="../media/hdphoto2.wdp"/><Relationship Id="rId1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865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2859782"/>
            <a:ext cx="8136904" cy="1815882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ОТДЕЛЕНИЕ ФОНДА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ПЕНСИОННОГО И СОЦИАЛЬНОГО  СТРАХОВАНИЯ РОССИЙСКОЙ ФЕДЕРАЦИИ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 ПО ИВАНОВСКОЙ ОБЛАСТИ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88"/>
          <a:stretch/>
        </p:blipFill>
        <p:spPr>
          <a:xfrm>
            <a:off x="3347864" y="438607"/>
            <a:ext cx="2596624" cy="227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1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865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11"/>
          <p:cNvSpPr txBox="1">
            <a:spLocks/>
          </p:cNvSpPr>
          <p:nvPr/>
        </p:nvSpPr>
        <p:spPr bwMode="auto">
          <a:xfrm>
            <a:off x="2465283" y="527674"/>
            <a:ext cx="5350044" cy="122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>
              <a:lnSpc>
                <a:spcPts val="2300"/>
              </a:lnSpc>
              <a:spcAft>
                <a:spcPts val="0"/>
              </a:spcAft>
            </a:pPr>
            <a:r>
              <a:rPr lang="ru-RU" sz="2300" b="1" dirty="0">
                <a:solidFill>
                  <a:srgbClr val="17365D"/>
                </a:solidFill>
                <a:latin typeface="Calibri"/>
                <a:ea typeface="Times New Roman"/>
                <a:cs typeface="Times New Roman"/>
              </a:rPr>
              <a:t>Финансовое обеспечение предупредительных мер по сокращению производственного травматизма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971600" y="686793"/>
            <a:ext cx="1249882" cy="1035959"/>
            <a:chOff x="894916" y="2440876"/>
            <a:chExt cx="876300" cy="755651"/>
          </a:xfrm>
        </p:grpSpPr>
        <p:sp>
          <p:nvSpPr>
            <p:cNvPr id="14" name="Шестиугольник 13"/>
            <p:cNvSpPr/>
            <p:nvPr/>
          </p:nvSpPr>
          <p:spPr>
            <a:xfrm>
              <a:off x="894916" y="2440876"/>
              <a:ext cx="876300" cy="755651"/>
            </a:xfrm>
            <a:prstGeom prst="hexagon">
              <a:avLst/>
            </a:prstGeom>
            <a:solidFill>
              <a:srgbClr val="235B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4" name="Picture 2" descr="C:\Users\molochnikov\Downloads\noun_151139_cc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396"/>
            <a:stretch/>
          </p:blipFill>
          <p:spPr bwMode="auto">
            <a:xfrm>
              <a:off x="963594" y="2499742"/>
              <a:ext cx="740712" cy="619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0" y="233915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563</a:t>
            </a:r>
            <a:r>
              <a:rPr lang="ru-RU" sz="4000" dirty="0" smtClean="0">
                <a:solidFill>
                  <a:srgbClr val="0070C0"/>
                </a:solidFill>
              </a:rPr>
              <a:t> </a:t>
            </a:r>
            <a:r>
              <a:rPr lang="ru-RU" sz="1100" dirty="0" smtClean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Страхователя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на сумму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ru-RU" sz="4000" b="1" dirty="0" smtClean="0">
                <a:solidFill>
                  <a:srgbClr val="0070C0"/>
                </a:solidFill>
              </a:rPr>
              <a:t>83,0</a:t>
            </a:r>
            <a:r>
              <a:rPr lang="ru-RU" sz="4000" dirty="0" smtClean="0">
                <a:solidFill>
                  <a:srgbClr val="0070C0"/>
                </a:solidFill>
              </a:rPr>
              <a:t> </a:t>
            </a:r>
            <a:r>
              <a:rPr lang="ru-RU" sz="1100" dirty="0" smtClean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млн.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рублей </a:t>
            </a:r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+ </a:t>
            </a:r>
            <a:r>
              <a:rPr lang="ru-RU" sz="2800" b="1" dirty="0" smtClean="0">
                <a:solidFill>
                  <a:srgbClr val="0070C0"/>
                </a:solidFill>
              </a:rPr>
              <a:t>24,3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млн.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руб.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31480" y="1977200"/>
            <a:ext cx="661257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</a:rPr>
              <a:t>В 2025 году получили разрешение на ФОПМ</a:t>
            </a:r>
            <a:endParaRPr lang="ru-RU" sz="2500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87721" y="1923678"/>
            <a:ext cx="883565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15493" y="3116616"/>
            <a:ext cx="8298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 том числе: </a:t>
            </a:r>
            <a:r>
              <a:rPr lang="ru-RU" sz="2400" b="1" dirty="0" smtClean="0">
                <a:solidFill>
                  <a:srgbClr val="0070C0"/>
                </a:solidFill>
              </a:rPr>
              <a:t>212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бюджетных учреждения на </a:t>
            </a:r>
            <a:r>
              <a:rPr lang="ru-RU" sz="2400" b="1" dirty="0" smtClean="0">
                <a:solidFill>
                  <a:srgbClr val="0070C0"/>
                </a:solidFill>
              </a:rPr>
              <a:t>6,2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млн. руб., </a:t>
            </a:r>
          </a:p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endParaRPr lang="ru-RU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887" y="4052679"/>
            <a:ext cx="91633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На</a:t>
            </a:r>
            <a:r>
              <a:rPr lang="ru-RU" sz="2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1" u="sng" dirty="0" smtClean="0">
                <a:solidFill>
                  <a:srgbClr val="0070C0"/>
                </a:solidFill>
              </a:rPr>
              <a:t>2026</a:t>
            </a:r>
            <a:r>
              <a:rPr lang="ru-RU" sz="2500" b="1" dirty="0" smtClean="0">
                <a:solidFill>
                  <a:srgbClr val="0070C0"/>
                </a:solidFill>
              </a:rPr>
              <a:t> </a:t>
            </a:r>
            <a:r>
              <a:rPr lang="ru-RU" sz="2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год выделено </a:t>
            </a:r>
            <a:r>
              <a:rPr lang="ru-RU" sz="4000" b="1" u="sng" dirty="0" smtClean="0">
                <a:solidFill>
                  <a:srgbClr val="0070C0"/>
                </a:solidFill>
              </a:rPr>
              <a:t>91,4</a:t>
            </a:r>
            <a:r>
              <a:rPr lang="ru-RU" sz="25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млн. </a:t>
            </a:r>
            <a:r>
              <a:rPr lang="ru-RU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руб</a:t>
            </a: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 + </a:t>
            </a:r>
            <a:r>
              <a:rPr lang="ru-RU" sz="3600" b="1" dirty="0" smtClean="0">
                <a:solidFill>
                  <a:srgbClr val="0070C0"/>
                </a:solidFill>
              </a:rPr>
              <a:t>8,4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млн. руб. </a:t>
            </a:r>
            <a:endParaRPr lang="ru-RU" sz="20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221908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81284" y="211185"/>
            <a:ext cx="39725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Отделение Социального Фонда России по Ивановской области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0" y="213254"/>
            <a:ext cx="299307" cy="2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4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865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344043" y="552288"/>
            <a:ext cx="82809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ja-JP" b="1" i="1" dirty="0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В 2025 году 563 (+73) страхователей использовали средства на 83,0 (+24,3) млн. рублей, в основном на: </a:t>
            </a:r>
            <a:endParaRPr kumimoji="0" lang="ru-RU" altLang="ja-JP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493387882"/>
              </p:ext>
            </p:extLst>
          </p:nvPr>
        </p:nvGraphicFramePr>
        <p:xfrm>
          <a:off x="157724" y="993414"/>
          <a:ext cx="8726152" cy="4336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29" name="Прямая соединительная линия 28"/>
          <p:cNvCxnSpPr/>
          <p:nvPr/>
        </p:nvCxnSpPr>
        <p:spPr>
          <a:xfrm flipV="1">
            <a:off x="21723" y="4226775"/>
            <a:ext cx="1788249" cy="183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1807551" y="3723878"/>
            <a:ext cx="1036257" cy="50289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 flipH="1">
            <a:off x="120279" y="1312051"/>
            <a:ext cx="2434048" cy="271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400" b="1" dirty="0" smtClean="0"/>
              <a:t>СКЛ </a:t>
            </a:r>
            <a:r>
              <a:rPr lang="ru-RU" sz="1400" b="1" dirty="0" err="1" smtClean="0"/>
              <a:t>предпенсионеров</a:t>
            </a:r>
            <a:endParaRPr lang="ru-RU" sz="1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6775664" y="1427111"/>
            <a:ext cx="144975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400" b="1" dirty="0" smtClean="0"/>
              <a:t>Периодические </a:t>
            </a:r>
          </a:p>
          <a:p>
            <a:pPr algn="ctr">
              <a:lnSpc>
                <a:spcPts val="1400"/>
              </a:lnSpc>
            </a:pPr>
            <a:r>
              <a:rPr lang="ru-RU" sz="1400" b="1" dirty="0" smtClean="0"/>
              <a:t>медицинские</a:t>
            </a:r>
          </a:p>
          <a:p>
            <a:pPr algn="ctr">
              <a:lnSpc>
                <a:spcPts val="1400"/>
              </a:lnSpc>
            </a:pPr>
            <a:r>
              <a:rPr lang="ru-RU" sz="1400" b="1" dirty="0" smtClean="0"/>
              <a:t> осмотры</a:t>
            </a:r>
            <a:endParaRPr lang="ru-RU" sz="1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564704" y="1742582"/>
            <a:ext cx="1939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200" i="1" dirty="0" smtClean="0"/>
              <a:t>257 человек </a:t>
            </a:r>
            <a:br>
              <a:rPr lang="ru-RU" sz="1200" i="1" dirty="0" smtClean="0"/>
            </a:br>
            <a:r>
              <a:rPr lang="ru-RU" sz="1200" i="1" dirty="0" smtClean="0"/>
              <a:t>54 страхователей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251520" y="1645129"/>
            <a:ext cx="2160240" cy="160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411760" y="1669086"/>
            <a:ext cx="1385006" cy="686640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211850" y="2044927"/>
            <a:ext cx="2321415" cy="44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5508104" y="2049415"/>
            <a:ext cx="732093" cy="853302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070316" y="2985166"/>
            <a:ext cx="133940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28,0 МЛН РУБ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516216" y="2132867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200" i="1" dirty="0" smtClean="0"/>
              <a:t>13,7 тыс.  Работников</a:t>
            </a:r>
            <a:endParaRPr lang="en-US" sz="1200" i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200" i="1" dirty="0" smtClean="0"/>
              <a:t>2</a:t>
            </a:r>
            <a:r>
              <a:rPr lang="ru-RU" sz="1200" i="1" dirty="0" smtClean="0"/>
              <a:t>69</a:t>
            </a:r>
            <a:r>
              <a:rPr lang="en-US" sz="1200" i="1" dirty="0" smtClean="0"/>
              <a:t> </a:t>
            </a:r>
            <a:r>
              <a:rPr lang="ru-RU" sz="1200" i="1" dirty="0" smtClean="0"/>
              <a:t>страхователей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024047" y="2480864"/>
            <a:ext cx="1110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18,7 МЛН РУБ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42082" y="3898848"/>
            <a:ext cx="1665469" cy="27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400" b="1" dirty="0" smtClean="0"/>
              <a:t>Приобретение СИЗ</a:t>
            </a:r>
            <a:endParaRPr lang="ru-RU" sz="14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0" y="4343516"/>
            <a:ext cx="2054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200" i="1" dirty="0" smtClean="0"/>
              <a:t>11,2 тыс. работающих</a:t>
            </a:r>
            <a:br>
              <a:rPr lang="ru-RU" sz="1200" i="1" dirty="0" smtClean="0"/>
            </a:br>
            <a:r>
              <a:rPr lang="ru-RU" sz="1200" i="1" dirty="0" smtClean="0"/>
              <a:t>223 страхователей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34569" y="3360182"/>
            <a:ext cx="1110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28,4 МЛН РУБ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6917541" y="4576627"/>
            <a:ext cx="2007354" cy="183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5255960" y="3566484"/>
            <a:ext cx="1764312" cy="1019293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695939" y="3637181"/>
            <a:ext cx="10318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5,9 </a:t>
            </a:r>
            <a:r>
              <a:rPr lang="ru-RU" sz="1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 РУБ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70090" y="4628908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200" i="1" dirty="0" smtClean="0"/>
              <a:t>4,9 тыс.  рабочих мест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200" i="1" dirty="0" smtClean="0"/>
              <a:t>136 страхователей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204352" y="1590221"/>
            <a:ext cx="2311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200" i="1" dirty="0" smtClean="0"/>
              <a:t>Обучение; СКЛ; Аптечки и Оценка </a:t>
            </a:r>
            <a:r>
              <a:rPr lang="ru-RU" sz="1200" i="1" dirty="0" err="1" smtClean="0"/>
              <a:t>профрисков</a:t>
            </a:r>
            <a:endParaRPr lang="ru-RU" sz="1200" i="1" dirty="0" smtClean="0"/>
          </a:p>
        </p:txBody>
      </p:sp>
      <p:sp>
        <p:nvSpPr>
          <p:cNvPr id="50" name="TextBox 49"/>
          <p:cNvSpPr txBox="1"/>
          <p:nvPr/>
        </p:nvSpPr>
        <p:spPr>
          <a:xfrm>
            <a:off x="4224139" y="2205860"/>
            <a:ext cx="10318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2,0 МЛН РУБ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0" y="221908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81284" y="211185"/>
            <a:ext cx="39725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Отделение Социального Фонда России по Ивановской области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0" y="213254"/>
            <a:ext cx="299307" cy="2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4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2051720" y="218120"/>
            <a:ext cx="4560161" cy="347183"/>
          </a:xfrm>
        </p:spPr>
        <p:txBody>
          <a:bodyPr>
            <a:noAutofit/>
          </a:bodyPr>
          <a:lstStyle/>
          <a:p>
            <a:r>
              <a:rPr lang="ru-RU" sz="1500" b="1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Санаторно-курортное лечение </a:t>
            </a:r>
            <a:r>
              <a:rPr lang="ru-RU" sz="1500" b="1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(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ФОПМ)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152215" y="4869657"/>
            <a:ext cx="2057400" cy="273844"/>
          </a:xfrm>
        </p:spPr>
        <p:txBody>
          <a:bodyPr/>
          <a:lstStyle/>
          <a:p>
            <a:fld id="{5DDC2DCF-3C1B-440A-9DFA-774E92B339DA}" type="slidenum">
              <a:rPr lang="ru-RU" smtClean="0"/>
              <a:t>12</a:t>
            </a:fld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399481" y="661895"/>
            <a:ext cx="6101537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000" b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направлено </a:t>
            </a:r>
            <a:r>
              <a:rPr lang="ru-RU" sz="1000" b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восстановление или компенсацию функций организма, нарушенных из-за травм, операций и хронических заболеваний, уменьшение количества обострений, удлинение периода ремиссии и предупреждение инвалидности в качестве одного из этапов медицинской реабилитации. </a:t>
            </a:r>
            <a:endParaRPr lang="ru-RU" sz="1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495720" y="2804456"/>
            <a:ext cx="8532250" cy="48699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200" b="1" smtClean="0">
                <a:solidFill>
                  <a:schemeClr val="tx2">
                    <a:lumMod val="75000"/>
                  </a:schemeClr>
                </a:solidFill>
              </a:rPr>
              <a:t>Размер максимальной стоимости одного койка-дня  в 2026 году составляет </a:t>
            </a:r>
            <a:r>
              <a:rPr lang="ru-RU" sz="1200" b="1" u="sng" smtClean="0">
                <a:solidFill>
                  <a:schemeClr val="tx2">
                    <a:lumMod val="75000"/>
                  </a:schemeClr>
                </a:solidFill>
              </a:rPr>
              <a:t>15 027,31 </a:t>
            </a:r>
            <a:r>
              <a:rPr lang="ru-RU" sz="1200" b="1" smtClean="0">
                <a:solidFill>
                  <a:schemeClr val="tx2">
                    <a:lumMod val="75000"/>
                  </a:schemeClr>
                </a:solidFill>
              </a:rPr>
              <a:t>рублей</a:t>
            </a:r>
            <a:r>
              <a:rPr lang="ru-RU" sz="1200" b="1" smtClean="0">
                <a:solidFill>
                  <a:schemeClr val="tx1"/>
                </a:solidFill>
              </a:rPr>
              <a:t>.</a:t>
            </a:r>
            <a:endParaRPr lang="ru-RU" sz="1200" b="1" dirty="0">
              <a:solidFill>
                <a:schemeClr val="tx1"/>
              </a:solidFill>
            </a:endParaRPr>
          </a:p>
        </p:txBody>
      </p:sp>
      <p:grpSp>
        <p:nvGrpSpPr>
          <p:cNvPr id="23" name="Group 47">
            <a:extLst>
              <a:ext uri="{FF2B5EF4-FFF2-40B4-BE49-F238E27FC236}">
                <a16:creationId xmlns:a16="http://schemas.microsoft.com/office/drawing/2014/main" xmlns="" id="{A19E95C1-44B7-5941-A77E-45C75DB8EAFB}"/>
              </a:ext>
            </a:extLst>
          </p:cNvPr>
          <p:cNvGrpSpPr/>
          <p:nvPr/>
        </p:nvGrpSpPr>
        <p:grpSpPr>
          <a:xfrm>
            <a:off x="135832" y="132635"/>
            <a:ext cx="514379" cy="604988"/>
            <a:chOff x="634994" y="7556702"/>
            <a:chExt cx="914452" cy="1075534"/>
          </a:xfrm>
        </p:grpSpPr>
        <p:pic>
          <p:nvPicPr>
            <p:cNvPr id="24" name="object 5">
              <a:extLst>
                <a:ext uri="{FF2B5EF4-FFF2-40B4-BE49-F238E27FC236}">
                  <a16:creationId xmlns:a16="http://schemas.microsoft.com/office/drawing/2014/main" xmlns="" id="{0ECA3D47-D73F-E14C-8F56-3257F3C5B0B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25" name="object 6">
              <a:extLst>
                <a:ext uri="{FF2B5EF4-FFF2-40B4-BE49-F238E27FC236}">
                  <a16:creationId xmlns:a16="http://schemas.microsoft.com/office/drawing/2014/main" xmlns="" id="{54DFBAC4-6384-4043-B7AB-6E477911FD3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26" name="object 7">
              <a:extLst>
                <a:ext uri="{FF2B5EF4-FFF2-40B4-BE49-F238E27FC236}">
                  <a16:creationId xmlns:a16="http://schemas.microsoft.com/office/drawing/2014/main" xmlns="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pic>
          <p:nvPicPr>
            <p:cNvPr id="28" name="object 8">
              <a:extLst>
                <a:ext uri="{FF2B5EF4-FFF2-40B4-BE49-F238E27FC236}">
                  <a16:creationId xmlns:a16="http://schemas.microsoft.com/office/drawing/2014/main" xmlns="" id="{2A0B9DA9-576E-5F45-98B3-DDCEC039060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29" name="object 9">
              <a:extLst>
                <a:ext uri="{FF2B5EF4-FFF2-40B4-BE49-F238E27FC236}">
                  <a16:creationId xmlns:a16="http://schemas.microsoft.com/office/drawing/2014/main" xmlns="" id="{920488C4-F170-904D-8568-912251DB6E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0" name="object 10">
              <a:extLst>
                <a:ext uri="{FF2B5EF4-FFF2-40B4-BE49-F238E27FC236}">
                  <a16:creationId xmlns:a16="http://schemas.microsoft.com/office/drawing/2014/main" xmlns="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pic>
          <p:nvPicPr>
            <p:cNvPr id="31" name="object 11">
              <a:extLst>
                <a:ext uri="{FF2B5EF4-FFF2-40B4-BE49-F238E27FC236}">
                  <a16:creationId xmlns:a16="http://schemas.microsoft.com/office/drawing/2014/main" xmlns="" id="{86F243BE-F416-A648-BCFC-B667C51B261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2" name="object 12">
              <a:extLst>
                <a:ext uri="{FF2B5EF4-FFF2-40B4-BE49-F238E27FC236}">
                  <a16:creationId xmlns:a16="http://schemas.microsoft.com/office/drawing/2014/main" xmlns="" id="{596D7822-8887-3A47-97D1-FB22B43410C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4" name="object 13">
              <a:extLst>
                <a:ext uri="{FF2B5EF4-FFF2-40B4-BE49-F238E27FC236}">
                  <a16:creationId xmlns:a16="http://schemas.microsoft.com/office/drawing/2014/main" xmlns="" id="{D8B163FE-8973-404D-8E08-58D9EF9B960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5" name="object 14">
              <a:extLst>
                <a:ext uri="{FF2B5EF4-FFF2-40B4-BE49-F238E27FC236}">
                  <a16:creationId xmlns:a16="http://schemas.microsoft.com/office/drawing/2014/main" xmlns="" id="{7E5F990C-0C85-284A-BA6B-BD014A99F8E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36" name="object 15">
              <a:extLst>
                <a:ext uri="{FF2B5EF4-FFF2-40B4-BE49-F238E27FC236}">
                  <a16:creationId xmlns:a16="http://schemas.microsoft.com/office/drawing/2014/main" xmlns="" id="{DA5A55AC-4B6C-514F-83B9-4B935DBE48E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37" name="object 16">
              <a:extLst>
                <a:ext uri="{FF2B5EF4-FFF2-40B4-BE49-F238E27FC236}">
                  <a16:creationId xmlns:a16="http://schemas.microsoft.com/office/drawing/2014/main" xmlns="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pic>
          <p:nvPicPr>
            <p:cNvPr id="39" name="object 17">
              <a:extLst>
                <a:ext uri="{FF2B5EF4-FFF2-40B4-BE49-F238E27FC236}">
                  <a16:creationId xmlns:a16="http://schemas.microsoft.com/office/drawing/2014/main" xmlns="" id="{34418427-8B52-414E-A3C5-A4EDAE0BD4D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sp>
        <p:nvSpPr>
          <p:cNvPr id="40" name="Скругленный прямоугольник 39"/>
          <p:cNvSpPr/>
          <p:nvPr/>
        </p:nvSpPr>
        <p:spPr>
          <a:xfrm>
            <a:off x="463436" y="3650958"/>
            <a:ext cx="8532250" cy="68326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200" b="1" smtClean="0">
                <a:solidFill>
                  <a:schemeClr val="tx2">
                    <a:lumMod val="75000"/>
                  </a:schemeClr>
                </a:solidFill>
              </a:rPr>
              <a:t>Возмещение </a:t>
            </a:r>
            <a:r>
              <a:rPr lang="ru-RU" sz="1200" b="1">
                <a:solidFill>
                  <a:schemeClr val="tx2">
                    <a:lumMod val="75000"/>
                  </a:schemeClr>
                </a:solidFill>
              </a:rPr>
              <a:t>расходов на санаторно-курортное лечение работников страхователя, </a:t>
            </a:r>
            <a:r>
              <a:rPr lang="ru-RU" sz="1200" b="1" smtClean="0">
                <a:solidFill>
                  <a:schemeClr val="tx2">
                    <a:lumMod val="75000"/>
                  </a:schemeClr>
                </a:solidFill>
              </a:rPr>
              <a:t>Отделением </a:t>
            </a:r>
            <a:r>
              <a:rPr lang="ru-RU" sz="1200" b="1" u="sng" smtClean="0">
                <a:solidFill>
                  <a:schemeClr val="tx2">
                    <a:lumMod val="75000"/>
                  </a:schemeClr>
                </a:solidFill>
              </a:rPr>
              <a:t>производится </a:t>
            </a:r>
            <a:r>
              <a:rPr lang="ru-RU" sz="1200" b="1" u="sng">
                <a:solidFill>
                  <a:schemeClr val="tx2">
                    <a:lumMod val="75000"/>
                  </a:schemeClr>
                </a:solidFill>
              </a:rPr>
              <a:t>с учетом туристического налога (</a:t>
            </a:r>
            <a:r>
              <a:rPr lang="ru-RU" sz="1200" b="1">
                <a:solidFill>
                  <a:schemeClr val="tx2">
                    <a:lumMod val="75000"/>
                  </a:schemeClr>
                </a:solidFill>
              </a:rPr>
              <a:t>исключая размещение в номерах </a:t>
            </a:r>
            <a:r>
              <a:rPr lang="ru-RU" b="1" u="sng">
                <a:solidFill>
                  <a:schemeClr val="tx2">
                    <a:lumMod val="75000"/>
                  </a:schemeClr>
                </a:solidFill>
              </a:rPr>
              <a:t>высшей</a:t>
            </a:r>
            <a:r>
              <a:rPr lang="ru-RU" sz="1200" b="1">
                <a:solidFill>
                  <a:schemeClr val="tx2">
                    <a:lumMod val="75000"/>
                  </a:schemeClr>
                </a:solidFill>
              </a:rPr>
              <a:t> категории</a:t>
            </a:r>
            <a:r>
              <a:rPr lang="ru-RU" sz="1200" b="1" u="sng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ru-RU" sz="1200" b="1" u="sng" smtClean="0">
                <a:solidFill>
                  <a:schemeClr val="tx1"/>
                </a:solidFill>
              </a:rPr>
              <a:t>.</a:t>
            </a:r>
            <a:endParaRPr lang="ru-RU" sz="1200" b="1" u="sng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66794" y="1731116"/>
            <a:ext cx="8532250" cy="68326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smtClean="0">
                <a:solidFill>
                  <a:schemeClr val="tx2">
                    <a:lumMod val="75000"/>
                  </a:schemeClr>
                </a:solidFill>
              </a:rPr>
              <a:t>При направлении </a:t>
            </a:r>
            <a:r>
              <a:rPr lang="ru-RU" sz="1200" b="1">
                <a:solidFill>
                  <a:schemeClr val="tx2">
                    <a:lumMod val="75000"/>
                  </a:schemeClr>
                </a:solidFill>
              </a:rPr>
              <a:t>страхователем работников предпенсионного </a:t>
            </a:r>
            <a:r>
              <a:rPr lang="ru-RU" sz="1200" b="1" smtClean="0">
                <a:solidFill>
                  <a:schemeClr val="tx2">
                    <a:lumMod val="75000"/>
                  </a:schemeClr>
                </a:solidFill>
              </a:rPr>
              <a:t>возраста на </a:t>
            </a:r>
            <a:r>
              <a:rPr lang="ru-RU" sz="1200" b="1">
                <a:solidFill>
                  <a:schemeClr val="tx2">
                    <a:lumMod val="75000"/>
                  </a:schemeClr>
                </a:solidFill>
              </a:rPr>
              <a:t>санаторно-курортное </a:t>
            </a:r>
            <a:r>
              <a:rPr lang="ru-RU" sz="1200" b="1" smtClean="0">
                <a:solidFill>
                  <a:schemeClr val="tx2">
                    <a:lumMod val="75000"/>
                  </a:schemeClr>
                </a:solidFill>
              </a:rPr>
              <a:t>лечение</a:t>
            </a:r>
            <a:endParaRPr lang="ru-RU" sz="1200" b="1">
              <a:solidFill>
                <a:schemeClr val="tx2">
                  <a:lumMod val="75000"/>
                </a:schemeClr>
              </a:solidFill>
            </a:endParaRPr>
          </a:p>
          <a:p>
            <a:pPr lvl="0" algn="just"/>
            <a:r>
              <a:rPr lang="ru-RU" sz="1200" b="1" smtClean="0">
                <a:solidFill>
                  <a:schemeClr val="tx2">
                    <a:lumMod val="75000"/>
                  </a:schemeClr>
                </a:solidFill>
              </a:rPr>
              <a:t>объем </a:t>
            </a:r>
            <a:r>
              <a:rPr lang="ru-RU" sz="1200" b="1">
                <a:solidFill>
                  <a:schemeClr val="tx2">
                    <a:lumMod val="75000"/>
                  </a:schemeClr>
                </a:solidFill>
              </a:rPr>
              <a:t>средств, может быть увеличен до </a:t>
            </a:r>
            <a:r>
              <a:rPr lang="ru-RU" sz="1400" b="1">
                <a:solidFill>
                  <a:schemeClr val="tx2">
                    <a:lumMod val="75000"/>
                  </a:schemeClr>
                </a:solidFill>
              </a:rPr>
              <a:t>30 процентов </a:t>
            </a:r>
            <a:r>
              <a:rPr lang="ru-RU" sz="1200" b="1">
                <a:solidFill>
                  <a:schemeClr val="tx2">
                    <a:lumMod val="75000"/>
                  </a:schemeClr>
                </a:solidFill>
              </a:rPr>
              <a:t>сумм страховых взносов, начисленных за предшествующий календарный год,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12360" y="109893"/>
            <a:ext cx="943311" cy="98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02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758"/>
            <a:ext cx="9144000" cy="459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575556" y="451106"/>
            <a:ext cx="799288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ja-JP" sz="2000" b="1" i="1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Санаторно-курортное лечение </a:t>
            </a:r>
            <a:r>
              <a:rPr lang="ru-RU" altLang="ja-JP" sz="2000" b="1" i="1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 предпенсионеров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ja-JP" sz="2000" b="1" i="1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за </a:t>
            </a:r>
            <a:r>
              <a:rPr lang="ru-RU" altLang="ja-JP" sz="2000" b="1" i="1" dirty="0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период </a:t>
            </a:r>
            <a:r>
              <a:rPr lang="ru-RU" altLang="ja-JP" sz="2000" b="1" i="1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с 2019-2025 </a:t>
            </a:r>
            <a:r>
              <a:rPr lang="ru-RU" altLang="ja-JP" sz="2000" b="1" i="1" dirty="0" err="1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гг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3" name="Объект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4030911"/>
              </p:ext>
            </p:extLst>
          </p:nvPr>
        </p:nvGraphicFramePr>
        <p:xfrm>
          <a:off x="795718" y="935934"/>
          <a:ext cx="8125950" cy="3445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65147" y="4417278"/>
            <a:ext cx="8456521" cy="615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b="1">
                <a:solidFill>
                  <a:schemeClr val="accent1">
                    <a:lumMod val="50000"/>
                  </a:schemeClr>
                </a:solidFill>
              </a:rPr>
              <a:t>проведение </a:t>
            </a:r>
            <a:r>
              <a:rPr lang="ru-RU" b="1" smtClean="0">
                <a:solidFill>
                  <a:schemeClr val="accent1">
                    <a:lumMod val="50000"/>
                  </a:schemeClr>
                </a:solidFill>
              </a:rPr>
              <a:t>СКЛпп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fontAlgn="base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chemeClr val="accent1">
                    <a:lumMod val="50000"/>
                  </a:schemeClr>
                </a:solidFill>
              </a:rPr>
              <a:t>с 2019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года направлено </a:t>
            </a:r>
            <a:r>
              <a:rPr lang="ru-RU" b="1" smtClean="0">
                <a:solidFill>
                  <a:schemeClr val="accent1">
                    <a:lumMod val="50000"/>
                  </a:schemeClr>
                </a:solidFill>
              </a:rPr>
              <a:t>более </a:t>
            </a:r>
            <a:r>
              <a:rPr lang="ru-RU" sz="2200" b="1" smtClean="0">
                <a:solidFill>
                  <a:schemeClr val="accent1">
                    <a:lumMod val="50000"/>
                  </a:schemeClr>
                </a:solidFill>
              </a:rPr>
              <a:t>60,7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млн</a:t>
            </a:r>
            <a:r>
              <a:rPr lang="ru-RU" b="1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b="1" smtClean="0">
                <a:solidFill>
                  <a:schemeClr val="accent1">
                    <a:lumMod val="50000"/>
                  </a:schemeClr>
                </a:solidFill>
              </a:rPr>
              <a:t>рублей направлено 1136 человек</a:t>
            </a:r>
            <a:endParaRPr lang="ru-RU" altLang="ja-JP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21908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81284" y="211185"/>
            <a:ext cx="39725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Отделение Социального Фонда России по Ивановской области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0" y="213254"/>
            <a:ext cx="299307" cy="2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67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909625" y="912754"/>
            <a:ext cx="7507370" cy="347183"/>
          </a:xfrm>
        </p:spPr>
        <p:txBody>
          <a:bodyPr>
            <a:noAutofit/>
          </a:bodyPr>
          <a:lstStyle/>
          <a:p>
            <a:pPr algn="ctr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ФИНАНСОВОГО ОБЕСПЕЧЕНИЯ ПРЕДУПРЕДИТЕЛЬНЫХ МЕР (ФОПМ)</a:t>
            </a:r>
          </a:p>
        </p:txBody>
      </p:sp>
      <p:sp>
        <p:nvSpPr>
          <p:cNvPr id="57" name="Нашивка 4"/>
          <p:cNvSpPr/>
          <p:nvPr/>
        </p:nvSpPr>
        <p:spPr>
          <a:xfrm>
            <a:off x="370518" y="3007712"/>
            <a:ext cx="6140666" cy="83386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0019" tIns="50006" rIns="50006" bIns="50006" numCol="1" spcCol="1270" anchor="ctr" anchorCtr="0">
            <a:noAutofit/>
          </a:bodyPr>
          <a:lstStyle/>
          <a:p>
            <a:pPr algn="ctr" defTabSz="16668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750"/>
          </a:p>
        </p:txBody>
      </p:sp>
      <p:grpSp>
        <p:nvGrpSpPr>
          <p:cNvPr id="84" name="Группа 83"/>
          <p:cNvGrpSpPr/>
          <p:nvPr/>
        </p:nvGrpSpPr>
        <p:grpSpPr>
          <a:xfrm>
            <a:off x="261026" y="2705638"/>
            <a:ext cx="6275013" cy="1257077"/>
            <a:chOff x="-2702000" y="4455315"/>
            <a:chExt cx="8752447" cy="1865323"/>
          </a:xfrm>
        </p:grpSpPr>
        <p:sp>
          <p:nvSpPr>
            <p:cNvPr id="102" name="Нашивка 101"/>
            <p:cNvSpPr/>
            <p:nvPr/>
          </p:nvSpPr>
          <p:spPr>
            <a:xfrm>
              <a:off x="-2702000" y="4942127"/>
              <a:ext cx="3698907" cy="1378511"/>
            </a:xfrm>
            <a:prstGeom prst="chevron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103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0019" tIns="50006" rIns="50006" bIns="50006" numCol="1" spcCol="1270" anchor="ctr" anchorCtr="0">
              <a:noAutofit/>
            </a:bodyPr>
            <a:lstStyle/>
            <a:p>
              <a:pPr algn="ctr" defTabSz="16668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50"/>
            </a:p>
          </p:txBody>
        </p:sp>
      </p:grpSp>
      <p:sp>
        <p:nvSpPr>
          <p:cNvPr id="107" name="Нашивка 106"/>
          <p:cNvSpPr/>
          <p:nvPr/>
        </p:nvSpPr>
        <p:spPr>
          <a:xfrm>
            <a:off x="4815770" y="3007458"/>
            <a:ext cx="4031175" cy="939285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Прямоугольник 12"/>
          <p:cNvSpPr/>
          <p:nvPr/>
        </p:nvSpPr>
        <p:spPr>
          <a:xfrm>
            <a:off x="5816539" y="3334226"/>
            <a:ext cx="2001749" cy="381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938" b="1" dirty="0">
                <a:solidFill>
                  <a:srgbClr val="002060"/>
                </a:solidFill>
              </a:rPr>
              <a:t>Решение о возмещении расходов и перечисление средств</a:t>
            </a:r>
            <a:endParaRPr lang="ru-RU" sz="938" b="1" dirty="0">
              <a:solidFill>
                <a:srgbClr val="002060"/>
              </a:solidFill>
            </a:endParaRPr>
          </a:p>
        </p:txBody>
      </p:sp>
      <p:sp>
        <p:nvSpPr>
          <p:cNvPr id="111" name="Стрелка вправо с вырезом 110"/>
          <p:cNvSpPr/>
          <p:nvPr/>
        </p:nvSpPr>
        <p:spPr>
          <a:xfrm>
            <a:off x="51036" y="3896412"/>
            <a:ext cx="8863164" cy="440062"/>
          </a:xfrm>
          <a:prstGeom prst="notchedRightArrow">
            <a:avLst/>
          </a:prstGeom>
          <a:blipFill rotWithShape="0">
            <a:blip r:embed="rId3"/>
            <a:stretch>
              <a:fillRect/>
            </a:stretch>
          </a:blip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Прямоугольник 15"/>
          <p:cNvSpPr/>
          <p:nvPr/>
        </p:nvSpPr>
        <p:spPr>
          <a:xfrm>
            <a:off x="564600" y="2563464"/>
            <a:ext cx="1824935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975" dirty="0"/>
              <a:t>начиная </a:t>
            </a:r>
            <a:r>
              <a:rPr lang="ru-RU" sz="975" b="1" dirty="0"/>
              <a:t>с 01.01 </a:t>
            </a:r>
            <a:r>
              <a:rPr lang="ru-RU" sz="975" dirty="0"/>
              <a:t>текущего финансового  года</a:t>
            </a:r>
          </a:p>
        </p:txBody>
      </p:sp>
      <p:sp>
        <p:nvSpPr>
          <p:cNvPr id="115" name="Прямоугольник 114"/>
          <p:cNvSpPr/>
          <p:nvPr/>
        </p:nvSpPr>
        <p:spPr>
          <a:xfrm>
            <a:off x="595696" y="4246880"/>
            <a:ext cx="1722245" cy="34697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74676" tIns="74676" rIns="74676" bIns="74676" numCol="1" spcCol="1270" anchor="b" anchorCtr="0">
            <a:noAutofit/>
          </a:bodyPr>
          <a:lstStyle/>
          <a:p>
            <a:pPr algn="ctr" defTabSz="4667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dirty="0"/>
          </a:p>
          <a:p>
            <a:pPr algn="ctr" defTabSz="4667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50" dirty="0"/>
          </a:p>
          <a:p>
            <a:pPr algn="ctr" defTabSz="4667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50" dirty="0"/>
          </a:p>
          <a:p>
            <a:pPr algn="ctr" defTabSz="4667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975" dirty="0"/>
          </a:p>
          <a:p>
            <a:pPr algn="ctr" defTabSz="4667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975" dirty="0"/>
              <a:t>не позднее </a:t>
            </a:r>
            <a:r>
              <a:rPr lang="ru-RU" sz="975" b="1" dirty="0"/>
              <a:t>15.11</a:t>
            </a:r>
            <a:r>
              <a:rPr lang="ru-RU" sz="975" dirty="0"/>
              <a:t> текущего финансового года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86600" y="4867876"/>
            <a:ext cx="2057400" cy="273844"/>
          </a:xfrm>
        </p:spPr>
        <p:txBody>
          <a:bodyPr/>
          <a:lstStyle/>
          <a:p>
            <a:fld id="{5DDC2DCF-3C1B-440A-9DFA-774E92B339DA}" type="slidenum">
              <a:rPr lang="ru-RU" smtClean="0"/>
              <a:t>14</a:t>
            </a:fld>
            <a:endParaRPr lang="ru-RU" dirty="0"/>
          </a:p>
        </p:txBody>
      </p:sp>
      <p:sp>
        <p:nvSpPr>
          <p:cNvPr id="61" name="Нашивка 60"/>
          <p:cNvSpPr/>
          <p:nvPr/>
        </p:nvSpPr>
        <p:spPr>
          <a:xfrm>
            <a:off x="370518" y="1505399"/>
            <a:ext cx="8585585" cy="820880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62" name="Группа 61"/>
          <p:cNvGrpSpPr/>
          <p:nvPr/>
        </p:nvGrpSpPr>
        <p:grpSpPr>
          <a:xfrm>
            <a:off x="1766055" y="1554407"/>
            <a:ext cx="2437700" cy="700660"/>
            <a:chOff x="3988367" y="4455315"/>
            <a:chExt cx="2543755" cy="1302004"/>
          </a:xfrm>
          <a:solidFill>
            <a:schemeClr val="bg1"/>
          </a:solidFill>
        </p:grpSpPr>
        <p:sp>
          <p:nvSpPr>
            <p:cNvPr id="63" name="Нашивка 62"/>
            <p:cNvSpPr/>
            <p:nvPr/>
          </p:nvSpPr>
          <p:spPr>
            <a:xfrm>
              <a:off x="4564263" y="4455315"/>
              <a:ext cx="1967859" cy="1302004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4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0019" tIns="50006" rIns="50006" bIns="50006" numCol="1" spcCol="1270" anchor="ctr" anchorCtr="0">
              <a:noAutofit/>
            </a:bodyPr>
            <a:lstStyle/>
            <a:p>
              <a:pPr algn="ctr" defTabSz="16668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50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2521052" y="1594680"/>
            <a:ext cx="1576961" cy="669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8" b="1" dirty="0"/>
              <a:t>Подача</a:t>
            </a:r>
            <a:r>
              <a:rPr lang="ru-RU" sz="938" dirty="0"/>
              <a:t> страхователем заявления и плана ФОПМ (без приложения документов)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3815211" y="1561782"/>
            <a:ext cx="3809182" cy="758267"/>
            <a:chOff x="3988367" y="4372502"/>
            <a:chExt cx="2062080" cy="1046164"/>
          </a:xfrm>
          <a:solidFill>
            <a:schemeClr val="bg1"/>
          </a:solidFill>
        </p:grpSpPr>
        <p:sp>
          <p:nvSpPr>
            <p:cNvPr id="67" name="Нашивка 66"/>
            <p:cNvSpPr/>
            <p:nvPr/>
          </p:nvSpPr>
          <p:spPr>
            <a:xfrm>
              <a:off x="4057232" y="4372502"/>
              <a:ext cx="1019154" cy="96292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0019" tIns="50006" rIns="50006" bIns="50006" numCol="1" spcCol="1270" anchor="ctr" anchorCtr="0">
              <a:noAutofit/>
            </a:bodyPr>
            <a:lstStyle/>
            <a:p>
              <a:pPr algn="ctr" defTabSz="16668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50"/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4363391" y="1815215"/>
            <a:ext cx="1492904" cy="236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38" b="1" dirty="0">
                <a:solidFill>
                  <a:srgbClr val="002060"/>
                </a:solidFill>
              </a:rPr>
              <a:t>Решение  о ФОПМ</a:t>
            </a:r>
            <a:endParaRPr lang="ru-RU" sz="938" dirty="0">
              <a:solidFill>
                <a:srgbClr val="002060"/>
              </a:solidFill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5144246" y="4201500"/>
            <a:ext cx="1473491" cy="34697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74676" bIns="74676" numCol="1" spcCol="1270" anchor="b" anchorCtr="0">
            <a:noAutofit/>
          </a:bodyPr>
          <a:lstStyle/>
          <a:p>
            <a:pPr algn="ctr" defTabSz="4667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975" dirty="0"/>
              <a:t>принимается в течение </a:t>
            </a:r>
            <a:r>
              <a:rPr lang="ru-RU" sz="975" b="1" dirty="0"/>
              <a:t>15 рабочих дней</a:t>
            </a:r>
          </a:p>
        </p:txBody>
      </p:sp>
      <p:grpSp>
        <p:nvGrpSpPr>
          <p:cNvPr id="83" name="Группа 82"/>
          <p:cNvGrpSpPr/>
          <p:nvPr/>
        </p:nvGrpSpPr>
        <p:grpSpPr>
          <a:xfrm>
            <a:off x="5617469" y="1573718"/>
            <a:ext cx="3751196" cy="712611"/>
            <a:chOff x="3817743" y="4402887"/>
            <a:chExt cx="2232704" cy="1015779"/>
          </a:xfrm>
          <a:solidFill>
            <a:schemeClr val="bg1"/>
          </a:solidFill>
        </p:grpSpPr>
        <p:sp>
          <p:nvSpPr>
            <p:cNvPr id="85" name="Нашивка 84"/>
            <p:cNvSpPr/>
            <p:nvPr/>
          </p:nvSpPr>
          <p:spPr>
            <a:xfrm>
              <a:off x="3817743" y="4402887"/>
              <a:ext cx="1928832" cy="96335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6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0019" tIns="50006" rIns="50006" bIns="50006" numCol="1" spcCol="1270" anchor="ctr" anchorCtr="0">
              <a:noAutofit/>
            </a:bodyPr>
            <a:lstStyle/>
            <a:p>
              <a:pPr algn="ctr" defTabSz="16668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5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5993371" y="1598810"/>
            <a:ext cx="2705118" cy="669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38" b="1" dirty="0"/>
              <a:t>Страхователь вправе дополнительно</a:t>
            </a:r>
            <a:r>
              <a:rPr lang="ru-RU" sz="938" dirty="0"/>
              <a:t>, в случае если им первоначально было подано заявление на сумму меньше расчетного объема средств </a:t>
            </a:r>
            <a:r>
              <a:rPr lang="ru-RU" sz="938" b="1" dirty="0"/>
              <a:t>обратиться</a:t>
            </a:r>
            <a:r>
              <a:rPr lang="ru-RU" sz="938" dirty="0"/>
              <a:t> с заявлением и планом </a:t>
            </a:r>
            <a:endParaRPr lang="ru-RU" sz="938" dirty="0">
              <a:solidFill>
                <a:srgbClr val="002060"/>
              </a:solidFill>
            </a:endParaRPr>
          </a:p>
        </p:txBody>
      </p:sp>
      <p:sp>
        <p:nvSpPr>
          <p:cNvPr id="87" name="Стрелка вправо с вырезом 86"/>
          <p:cNvSpPr/>
          <p:nvPr/>
        </p:nvSpPr>
        <p:spPr>
          <a:xfrm>
            <a:off x="96364" y="2280491"/>
            <a:ext cx="8927408" cy="440062"/>
          </a:xfrm>
          <a:prstGeom prst="notchedRightArrow">
            <a:avLst/>
          </a:prstGeom>
          <a:blipFill rotWithShape="0">
            <a:blip r:embed="rId3"/>
            <a:stretch>
              <a:fillRect/>
            </a:stretch>
          </a:blip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8" name="Овал 87"/>
          <p:cNvSpPr/>
          <p:nvPr/>
        </p:nvSpPr>
        <p:spPr>
          <a:xfrm>
            <a:off x="3166174" y="2427879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9" name="Овал 88"/>
          <p:cNvSpPr/>
          <p:nvPr/>
        </p:nvSpPr>
        <p:spPr>
          <a:xfrm>
            <a:off x="4804750" y="2427321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0" name="Овал 89"/>
          <p:cNvSpPr/>
          <p:nvPr/>
        </p:nvSpPr>
        <p:spPr>
          <a:xfrm>
            <a:off x="7377431" y="2425436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оугольник 8"/>
          <p:cNvSpPr/>
          <p:nvPr/>
        </p:nvSpPr>
        <p:spPr>
          <a:xfrm>
            <a:off x="2334891" y="2578107"/>
            <a:ext cx="1615226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75" b="1" dirty="0"/>
              <a:t>до 1 августа </a:t>
            </a:r>
            <a:r>
              <a:rPr lang="ru-RU" sz="975" dirty="0"/>
              <a:t>текущего  календарного года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086312" y="2604190"/>
            <a:ext cx="1577676" cy="2423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75" dirty="0"/>
              <a:t>в течение </a:t>
            </a:r>
            <a:r>
              <a:rPr lang="ru-RU" sz="975" b="1" dirty="0" smtClean="0"/>
              <a:t>9 </a:t>
            </a:r>
            <a:r>
              <a:rPr lang="ru-RU" sz="975" b="1" dirty="0"/>
              <a:t>рабочих дней</a:t>
            </a:r>
            <a:endParaRPr lang="ru-RU" sz="975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825057" y="2595104"/>
            <a:ext cx="2994731" cy="2423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75" b="1" dirty="0" smtClean="0"/>
              <a:t>Не позднее 15 октября </a:t>
            </a:r>
            <a:r>
              <a:rPr lang="ru-RU" sz="975" dirty="0" smtClean="0"/>
              <a:t>текущего </a:t>
            </a:r>
            <a:r>
              <a:rPr lang="ru-RU" sz="975" dirty="0"/>
              <a:t>календарного года </a:t>
            </a:r>
          </a:p>
        </p:txBody>
      </p:sp>
      <p:grpSp>
        <p:nvGrpSpPr>
          <p:cNvPr id="91" name="Группа 90"/>
          <p:cNvGrpSpPr/>
          <p:nvPr/>
        </p:nvGrpSpPr>
        <p:grpSpPr>
          <a:xfrm>
            <a:off x="526969" y="1557576"/>
            <a:ext cx="2054510" cy="706341"/>
            <a:chOff x="3988367" y="4455315"/>
            <a:chExt cx="2561993" cy="1312561"/>
          </a:xfrm>
          <a:solidFill>
            <a:schemeClr val="bg1"/>
          </a:solidFill>
        </p:grpSpPr>
        <p:sp>
          <p:nvSpPr>
            <p:cNvPr id="92" name="Нашивка 91"/>
            <p:cNvSpPr/>
            <p:nvPr/>
          </p:nvSpPr>
          <p:spPr>
            <a:xfrm>
              <a:off x="3988367" y="4455315"/>
              <a:ext cx="2561993" cy="131256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sz="938" dirty="0"/>
            </a:p>
          </p:txBody>
        </p:sp>
        <p:sp>
          <p:nvSpPr>
            <p:cNvPr id="93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0019" tIns="50006" rIns="50006" bIns="50006" numCol="1" spcCol="1270" anchor="ctr" anchorCtr="0">
              <a:noAutofit/>
            </a:bodyPr>
            <a:lstStyle/>
            <a:p>
              <a:pPr algn="ctr" defTabSz="16668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750"/>
            </a:p>
          </p:txBody>
        </p:sp>
      </p:grpSp>
      <p:sp>
        <p:nvSpPr>
          <p:cNvPr id="94" name="Овал 93"/>
          <p:cNvSpPr/>
          <p:nvPr/>
        </p:nvSpPr>
        <p:spPr>
          <a:xfrm>
            <a:off x="1401695" y="2430660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5" name="Прямоугольник 94"/>
          <p:cNvSpPr/>
          <p:nvPr/>
        </p:nvSpPr>
        <p:spPr>
          <a:xfrm>
            <a:off x="7014077" y="4246880"/>
            <a:ext cx="1702751" cy="34697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74676" bIns="74676" numCol="1" spcCol="1270" anchor="b" anchorCtr="0">
            <a:noAutofit/>
          </a:bodyPr>
          <a:lstStyle/>
          <a:p>
            <a:pPr algn="ctr" defTabSz="4667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975" b="1" dirty="0"/>
          </a:p>
        </p:txBody>
      </p:sp>
      <p:sp>
        <p:nvSpPr>
          <p:cNvPr id="105" name="TextBox 104"/>
          <p:cNvSpPr txBox="1"/>
          <p:nvPr/>
        </p:nvSpPr>
        <p:spPr>
          <a:xfrm>
            <a:off x="488291" y="1627841"/>
            <a:ext cx="2134937" cy="790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>
                <a:solidFill>
                  <a:srgbClr val="002060"/>
                </a:solidFill>
              </a:rPr>
              <a:t>Проведение  страхователем мероприятий </a:t>
            </a:r>
            <a:br>
              <a:rPr lang="ru-RU" sz="900" b="1" dirty="0">
                <a:solidFill>
                  <a:srgbClr val="002060"/>
                </a:solidFill>
              </a:rPr>
            </a:br>
            <a:r>
              <a:rPr lang="ru-RU" sz="900" b="1" dirty="0">
                <a:solidFill>
                  <a:srgbClr val="002060"/>
                </a:solidFill>
              </a:rPr>
              <a:t>в соответствии с Правилами </a:t>
            </a:r>
            <a:br>
              <a:rPr lang="ru-RU" sz="900" b="1" dirty="0">
                <a:solidFill>
                  <a:srgbClr val="002060"/>
                </a:solidFill>
              </a:rPr>
            </a:br>
            <a:r>
              <a:rPr lang="ru-RU" sz="900" b="1" dirty="0">
                <a:solidFill>
                  <a:srgbClr val="002060"/>
                </a:solidFill>
              </a:rPr>
              <a:t>в течение года</a:t>
            </a:r>
          </a:p>
          <a:p>
            <a:endParaRPr lang="ru-RU" sz="938" dirty="0"/>
          </a:p>
        </p:txBody>
      </p:sp>
      <p:sp>
        <p:nvSpPr>
          <p:cNvPr id="120" name="Нашивка 119"/>
          <p:cNvSpPr/>
          <p:nvPr/>
        </p:nvSpPr>
        <p:spPr>
          <a:xfrm>
            <a:off x="2557544" y="3027601"/>
            <a:ext cx="2599484" cy="929006"/>
          </a:xfrm>
          <a:prstGeom prst="chevron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sz="1350" dirty="0"/>
          </a:p>
        </p:txBody>
      </p:sp>
      <p:sp>
        <p:nvSpPr>
          <p:cNvPr id="121" name="Прямоугольник 120"/>
          <p:cNvSpPr/>
          <p:nvPr/>
        </p:nvSpPr>
        <p:spPr>
          <a:xfrm>
            <a:off x="2834286" y="3009439"/>
            <a:ext cx="2184764" cy="958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38" dirty="0">
                <a:solidFill>
                  <a:srgbClr val="002060"/>
                </a:solidFill>
              </a:rPr>
              <a:t>При оплате расходов, предусмотренных договором в текущем финансовом году, но позже 15.11, возможно </a:t>
            </a:r>
            <a:r>
              <a:rPr lang="ru-RU" sz="938" b="1" dirty="0">
                <a:solidFill>
                  <a:srgbClr val="002060"/>
                </a:solidFill>
              </a:rPr>
              <a:t>дополнительно</a:t>
            </a:r>
            <a:r>
              <a:rPr lang="ru-RU" sz="938" dirty="0">
                <a:solidFill>
                  <a:srgbClr val="002060"/>
                </a:solidFill>
              </a:rPr>
              <a:t> предоставление страхователем этих платежных документов</a:t>
            </a:r>
          </a:p>
        </p:txBody>
      </p:sp>
      <p:sp>
        <p:nvSpPr>
          <p:cNvPr id="126" name="Овал 125"/>
          <p:cNvSpPr/>
          <p:nvPr/>
        </p:nvSpPr>
        <p:spPr>
          <a:xfrm>
            <a:off x="1365576" y="4040833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Прямоугольник 21"/>
          <p:cNvSpPr/>
          <p:nvPr/>
        </p:nvSpPr>
        <p:spPr>
          <a:xfrm>
            <a:off x="3006267" y="4232246"/>
            <a:ext cx="1840804" cy="362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667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975" dirty="0"/>
              <a:t>не позднее </a:t>
            </a:r>
            <a:r>
              <a:rPr lang="ru-RU" sz="975" b="1" dirty="0" smtClean="0"/>
              <a:t>20.12</a:t>
            </a:r>
            <a:r>
              <a:rPr lang="ru-RU" sz="975" dirty="0" smtClean="0"/>
              <a:t> </a:t>
            </a:r>
            <a:r>
              <a:rPr lang="ru-RU" sz="975" dirty="0"/>
              <a:t>текущего финансового года</a:t>
            </a:r>
          </a:p>
        </p:txBody>
      </p:sp>
      <p:sp>
        <p:nvSpPr>
          <p:cNvPr id="128" name="Овал 127"/>
          <p:cNvSpPr/>
          <p:nvPr/>
        </p:nvSpPr>
        <p:spPr>
          <a:xfrm>
            <a:off x="3877541" y="4043113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0" name="Овал 129"/>
          <p:cNvSpPr/>
          <p:nvPr/>
        </p:nvSpPr>
        <p:spPr>
          <a:xfrm>
            <a:off x="5910068" y="4040612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8" name="TextBox 57"/>
          <p:cNvSpPr txBox="1"/>
          <p:nvPr/>
        </p:nvSpPr>
        <p:spPr>
          <a:xfrm>
            <a:off x="758388" y="3010857"/>
            <a:ext cx="1576961" cy="958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8" b="1" dirty="0"/>
              <a:t>Подача</a:t>
            </a:r>
            <a:r>
              <a:rPr lang="ru-RU" sz="938" dirty="0"/>
              <a:t> страхователем заявления о возмещении расходов с приложением документов, подтверждающих проведение мероприятий</a:t>
            </a:r>
          </a:p>
        </p:txBody>
      </p:sp>
      <p:sp>
        <p:nvSpPr>
          <p:cNvPr id="59" name="Овал 58"/>
          <p:cNvSpPr/>
          <p:nvPr/>
        </p:nvSpPr>
        <p:spPr>
          <a:xfrm>
            <a:off x="7581326" y="4040833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4" name="Group 47">
            <a:extLst>
              <a:ext uri="{FF2B5EF4-FFF2-40B4-BE49-F238E27FC236}">
                <a16:creationId xmlns:a16="http://schemas.microsoft.com/office/drawing/2014/main" xmlns="" id="{A19E95C1-44B7-5941-A77E-45C75DB8EAFB}"/>
              </a:ext>
            </a:extLst>
          </p:cNvPr>
          <p:cNvGrpSpPr/>
          <p:nvPr/>
        </p:nvGrpSpPr>
        <p:grpSpPr>
          <a:xfrm>
            <a:off x="135832" y="132635"/>
            <a:ext cx="514379" cy="604988"/>
            <a:chOff x="634994" y="7556702"/>
            <a:chExt cx="914452" cy="1075534"/>
          </a:xfrm>
        </p:grpSpPr>
        <p:pic>
          <p:nvPicPr>
            <p:cNvPr id="55" name="object 5">
              <a:extLst>
                <a:ext uri="{FF2B5EF4-FFF2-40B4-BE49-F238E27FC236}">
                  <a16:creationId xmlns:a16="http://schemas.microsoft.com/office/drawing/2014/main" xmlns="" id="{0ECA3D47-D73F-E14C-8F56-3257F3C5B0B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56" name="object 6">
              <a:extLst>
                <a:ext uri="{FF2B5EF4-FFF2-40B4-BE49-F238E27FC236}">
                  <a16:creationId xmlns:a16="http://schemas.microsoft.com/office/drawing/2014/main" xmlns="" id="{54DFBAC4-6384-4043-B7AB-6E477911FD3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60" name="object 7">
              <a:extLst>
                <a:ext uri="{FF2B5EF4-FFF2-40B4-BE49-F238E27FC236}">
                  <a16:creationId xmlns:a16="http://schemas.microsoft.com/office/drawing/2014/main" xmlns="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pic>
          <p:nvPicPr>
            <p:cNvPr id="70" name="object 8">
              <a:extLst>
                <a:ext uri="{FF2B5EF4-FFF2-40B4-BE49-F238E27FC236}">
                  <a16:creationId xmlns:a16="http://schemas.microsoft.com/office/drawing/2014/main" xmlns="" id="{2A0B9DA9-576E-5F45-98B3-DDCEC039060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71" name="object 9">
              <a:extLst>
                <a:ext uri="{FF2B5EF4-FFF2-40B4-BE49-F238E27FC236}">
                  <a16:creationId xmlns:a16="http://schemas.microsoft.com/office/drawing/2014/main" xmlns="" id="{920488C4-F170-904D-8568-912251DB6E3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72" name="object 10">
              <a:extLst>
                <a:ext uri="{FF2B5EF4-FFF2-40B4-BE49-F238E27FC236}">
                  <a16:creationId xmlns:a16="http://schemas.microsoft.com/office/drawing/2014/main" xmlns="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pic>
          <p:nvPicPr>
            <p:cNvPr id="73" name="object 11">
              <a:extLst>
                <a:ext uri="{FF2B5EF4-FFF2-40B4-BE49-F238E27FC236}">
                  <a16:creationId xmlns:a16="http://schemas.microsoft.com/office/drawing/2014/main" xmlns="" id="{86F243BE-F416-A648-BCFC-B667C51B261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74" name="object 12">
              <a:extLst>
                <a:ext uri="{FF2B5EF4-FFF2-40B4-BE49-F238E27FC236}">
                  <a16:creationId xmlns:a16="http://schemas.microsoft.com/office/drawing/2014/main" xmlns="" id="{596D7822-8887-3A47-97D1-FB22B43410C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:a16="http://schemas.microsoft.com/office/drawing/2014/main" xmlns="" id="{D8B163FE-8973-404D-8E08-58D9EF9B960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:a16="http://schemas.microsoft.com/office/drawing/2014/main" xmlns="" id="{7E5F990C-0C85-284A-BA6B-BD014A99F8E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77" name="object 15">
              <a:extLst>
                <a:ext uri="{FF2B5EF4-FFF2-40B4-BE49-F238E27FC236}">
                  <a16:creationId xmlns:a16="http://schemas.microsoft.com/office/drawing/2014/main" xmlns="" id="{DA5A55AC-4B6C-514F-83B9-4B935DBE48E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78" name="object 16">
              <a:extLst>
                <a:ext uri="{FF2B5EF4-FFF2-40B4-BE49-F238E27FC236}">
                  <a16:creationId xmlns:a16="http://schemas.microsoft.com/office/drawing/2014/main" xmlns="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pic>
          <p:nvPicPr>
            <p:cNvPr id="79" name="object 17">
              <a:extLst>
                <a:ext uri="{FF2B5EF4-FFF2-40B4-BE49-F238E27FC236}">
                  <a16:creationId xmlns:a16="http://schemas.microsoft.com/office/drawing/2014/main" xmlns="" id="{34418427-8B52-414E-A3C5-A4EDAE0BD4DC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001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865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11"/>
          <p:cNvSpPr txBox="1">
            <a:spLocks/>
          </p:cNvSpPr>
          <p:nvPr/>
        </p:nvSpPr>
        <p:spPr bwMode="auto">
          <a:xfrm>
            <a:off x="2465283" y="527674"/>
            <a:ext cx="5350044" cy="122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>
              <a:lnSpc>
                <a:spcPts val="23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Финансовое обеспечение предупредительных мер по сокращению производственного травматизма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971600" y="686793"/>
            <a:ext cx="1249882" cy="1035959"/>
            <a:chOff x="894916" y="2440876"/>
            <a:chExt cx="876300" cy="755651"/>
          </a:xfrm>
        </p:grpSpPr>
        <p:sp>
          <p:nvSpPr>
            <p:cNvPr id="14" name="Шестиугольник 13"/>
            <p:cNvSpPr/>
            <p:nvPr/>
          </p:nvSpPr>
          <p:spPr>
            <a:xfrm>
              <a:off x="894916" y="2440876"/>
              <a:ext cx="876300" cy="755651"/>
            </a:xfrm>
            <a:prstGeom prst="hexagon">
              <a:avLst/>
            </a:prstGeom>
            <a:solidFill>
              <a:srgbClr val="235B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4" name="Picture 2" descr="C:\Users\molochnikov\Downloads\noun_151139_cc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396"/>
            <a:stretch/>
          </p:blipFill>
          <p:spPr bwMode="auto">
            <a:xfrm>
              <a:off x="963594" y="2499742"/>
              <a:ext cx="740712" cy="619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300332" y="2228774"/>
            <a:ext cx="86104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b="1" smtClean="0">
              <a:solidFill>
                <a:srgbClr val="0070C0"/>
              </a:solidFill>
            </a:endParaRPr>
          </a:p>
          <a:p>
            <a:pPr algn="ctr"/>
            <a:r>
              <a:rPr lang="ru-RU" sz="4000" b="1" smtClean="0">
                <a:solidFill>
                  <a:srgbClr val="0070C0"/>
                </a:solidFill>
              </a:rPr>
              <a:t>170</a:t>
            </a:r>
            <a:r>
              <a:rPr lang="ru-RU" sz="4000" smtClean="0">
                <a:solidFill>
                  <a:srgbClr val="0070C0"/>
                </a:solidFill>
              </a:rPr>
              <a:t> </a:t>
            </a:r>
            <a:r>
              <a:rPr lang="ru-RU" sz="1100" smtClean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Страхователей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на сумму </a:t>
            </a:r>
            <a:r>
              <a:rPr lang="ru-RU" sz="2400" smtClean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ru-RU" sz="4000" b="1" smtClean="0">
                <a:solidFill>
                  <a:srgbClr val="0070C0"/>
                </a:solidFill>
              </a:rPr>
              <a:t>57,1</a:t>
            </a:r>
            <a:r>
              <a:rPr lang="ru-RU" sz="4000" smtClean="0">
                <a:solidFill>
                  <a:srgbClr val="0070C0"/>
                </a:solidFill>
              </a:rPr>
              <a:t> </a:t>
            </a:r>
            <a:r>
              <a:rPr lang="ru-RU" sz="1100" smtClean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млн.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рублей 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smtClean="0">
                <a:solidFill>
                  <a:schemeClr val="accent1">
                    <a:lumMod val="50000"/>
                  </a:schemeClr>
                </a:solidFill>
              </a:rPr>
              <a:t>или </a:t>
            </a:r>
            <a:r>
              <a:rPr lang="ru-RU" sz="4000" b="1" smtClean="0">
                <a:solidFill>
                  <a:srgbClr val="0070C0"/>
                </a:solidFill>
              </a:rPr>
              <a:t>62 </a:t>
            </a:r>
            <a:r>
              <a:rPr lang="ru-RU" sz="4000" b="1" dirty="0" smtClean="0">
                <a:solidFill>
                  <a:srgbClr val="0070C0"/>
                </a:solidFill>
              </a:rPr>
              <a:t>%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от выделенных ассигнований.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4745" y="2027847"/>
            <a:ext cx="868572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smtClean="0">
                <a:solidFill>
                  <a:schemeClr val="accent1">
                    <a:lumMod val="75000"/>
                  </a:schemeClr>
                </a:solidFill>
              </a:rPr>
              <a:t>На 10.04.2026 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получили разрешение использовать средства</a:t>
            </a:r>
            <a:endParaRPr lang="ru-RU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87721" y="1923678"/>
            <a:ext cx="883565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65840" y="4389995"/>
            <a:ext cx="91633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СРОК подачи Заявления и Плана истекает </a:t>
            </a:r>
            <a:r>
              <a:rPr lang="ru-RU" sz="2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1" u="sng" dirty="0" smtClean="0">
                <a:solidFill>
                  <a:srgbClr val="0070C0"/>
                </a:solidFill>
              </a:rPr>
              <a:t>31.07.2026!</a:t>
            </a:r>
            <a:r>
              <a:rPr lang="ru-RU" sz="2500" b="1" dirty="0" smtClean="0">
                <a:solidFill>
                  <a:srgbClr val="0070C0"/>
                </a:solidFill>
              </a:rPr>
              <a:t> </a:t>
            </a:r>
            <a:endParaRPr lang="ru-RU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221908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81284" y="211185"/>
            <a:ext cx="39725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Отделение Социального Фонда России по Ивановской области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0" y="213254"/>
            <a:ext cx="299307" cy="2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16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795"/>
            <a:ext cx="9144000" cy="467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66593" y="1607241"/>
            <a:ext cx="7702938" cy="2047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ru-RU" sz="1875" dirty="0">
                <a:solidFill>
                  <a:srgbClr val="0070C0"/>
                </a:solidFill>
              </a:rPr>
              <a:t>153000, г. Иваново, ул. </a:t>
            </a:r>
            <a:r>
              <a:rPr lang="ru-RU" sz="1875" dirty="0" err="1">
                <a:solidFill>
                  <a:srgbClr val="0070C0"/>
                </a:solidFill>
              </a:rPr>
              <a:t>Багаева</a:t>
            </a:r>
            <a:r>
              <a:rPr lang="ru-RU" sz="1875" dirty="0">
                <a:solidFill>
                  <a:srgbClr val="0070C0"/>
                </a:solidFill>
              </a:rPr>
              <a:t>, д. 55</a:t>
            </a:r>
            <a:r>
              <a:rPr lang="ru-RU" sz="1875" dirty="0" smtClean="0">
                <a:solidFill>
                  <a:srgbClr val="0070C0"/>
                </a:solidFill>
              </a:rPr>
              <a:t>, </a:t>
            </a:r>
            <a:endParaRPr lang="ru-RU" sz="1875" dirty="0">
              <a:solidFill>
                <a:srgbClr val="0070C0"/>
              </a:solidFill>
            </a:endParaRPr>
          </a:p>
          <a:p>
            <a:pPr algn="ctr">
              <a:lnSpc>
                <a:spcPts val="2625"/>
              </a:lnSpc>
            </a:pPr>
            <a:r>
              <a:rPr lang="ru-RU" sz="1880" dirty="0" smtClean="0">
                <a:solidFill>
                  <a:srgbClr val="0070C0"/>
                </a:solidFill>
              </a:rPr>
              <a:t>153012, </a:t>
            </a:r>
            <a:r>
              <a:rPr lang="ru-RU" sz="1880" dirty="0">
                <a:solidFill>
                  <a:srgbClr val="0070C0"/>
                </a:solidFill>
              </a:rPr>
              <a:t>г. Иваново, ул. </a:t>
            </a:r>
            <a:r>
              <a:rPr lang="ru-RU" sz="1880" dirty="0" smtClean="0">
                <a:solidFill>
                  <a:srgbClr val="0070C0"/>
                </a:solidFill>
              </a:rPr>
              <a:t>Суворова</a:t>
            </a:r>
            <a:r>
              <a:rPr lang="ru-RU" sz="1880" dirty="0">
                <a:solidFill>
                  <a:srgbClr val="0070C0"/>
                </a:solidFill>
              </a:rPr>
              <a:t>, д. </a:t>
            </a:r>
            <a:r>
              <a:rPr lang="ru-RU" sz="1880" dirty="0" smtClean="0">
                <a:solidFill>
                  <a:srgbClr val="0070C0"/>
                </a:solidFill>
              </a:rPr>
              <a:t>39</a:t>
            </a:r>
          </a:p>
          <a:p>
            <a:pPr algn="ctr">
              <a:lnSpc>
                <a:spcPts val="2625"/>
              </a:lnSpc>
            </a:pPr>
            <a:r>
              <a:rPr lang="en-US" sz="2100" dirty="0" smtClean="0">
                <a:solidFill>
                  <a:srgbClr val="0070C0"/>
                </a:solidFill>
                <a:hlinkClick r:id="rId3"/>
              </a:rPr>
              <a:t>vred@37.sfr.gov.ru</a:t>
            </a:r>
            <a:endParaRPr lang="ru-RU" sz="2100" dirty="0" smtClean="0">
              <a:solidFill>
                <a:srgbClr val="0070C0"/>
              </a:solidFill>
            </a:endParaRPr>
          </a:p>
          <a:p>
            <a:pPr algn="ctr">
              <a:lnSpc>
                <a:spcPts val="2625"/>
              </a:lnSpc>
            </a:pPr>
            <a:r>
              <a:rPr lang="en-US" sz="2100" dirty="0" smtClean="0">
                <a:solidFill>
                  <a:srgbClr val="0070C0"/>
                </a:solidFill>
                <a:hlinkClick r:id="rId4"/>
              </a:rPr>
              <a:t>c</a:t>
            </a:r>
            <a:r>
              <a:rPr lang="en-US" sz="1875" dirty="0" smtClean="0">
                <a:solidFill>
                  <a:srgbClr val="0070C0"/>
                </a:solidFill>
                <a:hlinkClick r:id="rId4"/>
              </a:rPr>
              <a:t>fr.gov.ru</a:t>
            </a:r>
            <a:endParaRPr lang="ru-RU" sz="1875" dirty="0">
              <a:solidFill>
                <a:srgbClr val="0070C0"/>
              </a:solidFill>
            </a:endParaRPr>
          </a:p>
          <a:p>
            <a:pPr algn="ctr">
              <a:lnSpc>
                <a:spcPts val="2625"/>
              </a:lnSpc>
            </a:pPr>
            <a:r>
              <a:rPr lang="ru-RU" sz="1875" b="1" dirty="0" smtClean="0">
                <a:solidFill>
                  <a:srgbClr val="0070C0"/>
                </a:solidFill>
              </a:rPr>
              <a:t>8-</a:t>
            </a:r>
            <a:r>
              <a:rPr lang="en-US" sz="1875" b="1" dirty="0" smtClean="0">
                <a:solidFill>
                  <a:srgbClr val="0070C0"/>
                </a:solidFill>
              </a:rPr>
              <a:t>4932</a:t>
            </a:r>
            <a:r>
              <a:rPr lang="ru-RU" sz="1875" b="1" dirty="0" smtClean="0">
                <a:solidFill>
                  <a:srgbClr val="0070C0"/>
                </a:solidFill>
              </a:rPr>
              <a:t>-</a:t>
            </a:r>
            <a:r>
              <a:rPr lang="en-US" sz="1875" b="1" dirty="0" smtClean="0">
                <a:solidFill>
                  <a:srgbClr val="0070C0"/>
                </a:solidFill>
              </a:rPr>
              <a:t>3</a:t>
            </a:r>
            <a:r>
              <a:rPr lang="ru-RU" sz="1875" b="1" dirty="0" smtClean="0">
                <a:solidFill>
                  <a:srgbClr val="0070C0"/>
                </a:solidFill>
              </a:rPr>
              <a:t>0-</a:t>
            </a:r>
            <a:r>
              <a:rPr lang="en-US" sz="1875" b="1" dirty="0" smtClean="0">
                <a:solidFill>
                  <a:srgbClr val="0070C0"/>
                </a:solidFill>
              </a:rPr>
              <a:t>16</a:t>
            </a:r>
            <a:r>
              <a:rPr lang="ru-RU" sz="1875" b="1" dirty="0" smtClean="0">
                <a:solidFill>
                  <a:srgbClr val="0070C0"/>
                </a:solidFill>
              </a:rPr>
              <a:t>-</a:t>
            </a:r>
            <a:r>
              <a:rPr lang="en-US" sz="1875" b="1" dirty="0" smtClean="0">
                <a:solidFill>
                  <a:srgbClr val="0070C0"/>
                </a:solidFill>
              </a:rPr>
              <a:t>58</a:t>
            </a:r>
            <a:endParaRPr lang="ru-RU" sz="1875" b="1" dirty="0">
              <a:solidFill>
                <a:srgbClr val="0070C0"/>
              </a:solidFill>
            </a:endParaRPr>
          </a:p>
          <a:p>
            <a:pPr algn="ctr"/>
            <a:endParaRPr lang="ru-RU" sz="1875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270" y="1725793"/>
            <a:ext cx="282928" cy="301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89" t="-1419" r="64126" b="1419"/>
          <a:stretch/>
        </p:blipFill>
        <p:spPr>
          <a:xfrm>
            <a:off x="2264766" y="3077577"/>
            <a:ext cx="343432" cy="300610"/>
          </a:xfrm>
          <a:prstGeom prst="ellipse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230" y="2355951"/>
            <a:ext cx="271968" cy="2719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230" y="2741981"/>
            <a:ext cx="275856" cy="275856"/>
          </a:xfrm>
          <a:prstGeom prst="ellipse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313" y="3836521"/>
            <a:ext cx="328106" cy="331158"/>
          </a:xfrm>
          <a:prstGeom prst="ellipse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896" y="3814837"/>
            <a:ext cx="334210" cy="331158"/>
          </a:xfrm>
          <a:prstGeom prst="ellipse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051" y="4199118"/>
            <a:ext cx="364121" cy="359156"/>
          </a:xfrm>
          <a:prstGeom prst="ellipse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857920" y="3822108"/>
            <a:ext cx="28601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chemeClr val="accent5">
                    <a:lumMod val="75000"/>
                  </a:schemeClr>
                </a:solidFill>
              </a:rPr>
              <a:t>https://vk.com/sfr.ivanovskayaoblast</a:t>
            </a:r>
            <a:endParaRPr lang="ru-RU" sz="135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55105" y="3800319"/>
            <a:ext cx="271612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chemeClr val="accent5">
                    <a:lumMod val="75000"/>
                  </a:schemeClr>
                </a:solidFill>
              </a:rPr>
              <a:t>https://ok.ru/sfr.ivanovskayaoblast</a:t>
            </a:r>
            <a:endParaRPr lang="ru-RU" sz="135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12021" y="4232517"/>
            <a:ext cx="273190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chemeClr val="accent5">
                    <a:lumMod val="75000"/>
                  </a:schemeClr>
                </a:solidFill>
              </a:rPr>
              <a:t>https://t.me/sfr_ivanovskayaoblast</a:t>
            </a:r>
            <a:endParaRPr lang="ru-RU" sz="135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221908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481284" y="211185"/>
            <a:ext cx="39725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Отделение Социального Фонда России по Ивановской области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0" y="213254"/>
            <a:ext cx="299307" cy="26768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18" y="589148"/>
            <a:ext cx="1178910" cy="105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73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6865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09364" y="3322056"/>
            <a:ext cx="2653290" cy="1484189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 eaLnBrk="0" hangingPunct="0">
              <a:lnSpc>
                <a:spcPct val="110000"/>
              </a:lnSpc>
              <a:defRPr/>
            </a:pP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75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СПАСИБО</a:t>
            </a:r>
          </a:p>
          <a:p>
            <a:pPr algn="ctr" eaLnBrk="0" hangingPunct="0">
              <a:lnSpc>
                <a:spcPct val="110000"/>
              </a:lnSpc>
              <a:defRPr/>
            </a:pP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75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ЗА </a:t>
            </a:r>
          </a:p>
          <a:p>
            <a:pPr algn="ctr" eaLnBrk="0" hangingPunct="0">
              <a:lnSpc>
                <a:spcPct val="110000"/>
              </a:lnSpc>
              <a:defRPr/>
            </a:pP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accent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75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ВНИМАНИЕ 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1694" y="4286740"/>
            <a:ext cx="5688632" cy="33855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41987"/>
            <a:ext cx="3267142" cy="292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7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5395"/>
            <a:ext cx="9107488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148063" y="3308712"/>
            <a:ext cx="3452633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Докладчик:</a:t>
            </a:r>
          </a:p>
          <a:p>
            <a:pPr algn="r"/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</a:rPr>
              <a:t>Начальник отдела ОСФР по Ивановской области</a:t>
            </a:r>
            <a:endParaRPr lang="ru-RU" sz="1600" i="1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ИГОРЬ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ОЛЕГОВИЧ НАЗИН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08209" y="1063541"/>
            <a:ext cx="43924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О деятельности </a:t>
            </a:r>
            <a:endParaRPr lang="ru-RU" sz="25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Отделения социального</a:t>
            </a:r>
          </a:p>
          <a:p>
            <a:pPr algn="ctr"/>
            <a:r>
              <a:rPr lang="ru-RU" sz="2500" b="1" dirty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онда России</a:t>
            </a:r>
          </a:p>
          <a:p>
            <a:pPr algn="ctr"/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по Ивановской области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634314" y="492677"/>
            <a:ext cx="67104" cy="379055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" t="-910" r="156" b="19120"/>
          <a:stretch/>
        </p:blipFill>
        <p:spPr>
          <a:xfrm>
            <a:off x="611560" y="738526"/>
            <a:ext cx="2596624" cy="22573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0841" y="3421456"/>
            <a:ext cx="26651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СОЦИАЛЬНЫЙ</a:t>
            </a:r>
          </a:p>
          <a:p>
            <a:pPr algn="ctr"/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 ФОНД РОССИИ</a:t>
            </a:r>
          </a:p>
        </p:txBody>
      </p:sp>
    </p:spTree>
    <p:extLst>
      <p:ext uri="{BB962C8B-B14F-4D97-AF65-F5344CB8AC3E}">
        <p14:creationId xmlns:p14="http://schemas.microsoft.com/office/powerpoint/2010/main" val="165424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5486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12"/>
          <p:cNvSpPr>
            <a:spLocks noChangeArrowheads="1"/>
          </p:cNvSpPr>
          <p:nvPr/>
        </p:nvSpPr>
        <p:spPr bwMode="auto">
          <a:xfrm>
            <a:off x="423958" y="791573"/>
            <a:ext cx="821867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2000" b="1" i="1" dirty="0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В Отделении СФР по Ивановской обл. зарегистрировано на 01.01.2026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1524726" y="1804618"/>
            <a:ext cx="167139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5500" b="1" i="1" dirty="0" smtClean="0">
                <a:solidFill>
                  <a:srgbClr val="00549A"/>
                </a:solidFill>
                <a:latin typeface="Calibri" pitchFamily="34" charset="0"/>
                <a:cs typeface="Times New Roman" pitchFamily="18" charset="0"/>
              </a:rPr>
              <a:t>32,2</a:t>
            </a:r>
            <a:r>
              <a:rPr lang="ru-RU" altLang="ja-JP" sz="2500" b="1" i="1" dirty="0" smtClean="0">
                <a:solidFill>
                  <a:srgbClr val="00549A"/>
                </a:solidFill>
                <a:latin typeface="Calibri" pitchFamily="34" charset="0"/>
                <a:cs typeface="Times New Roman" pitchFamily="18" charset="0"/>
              </a:rPr>
              <a:t> тыс. </a:t>
            </a:r>
            <a:endParaRPr kumimoji="0" lang="ru-RU" altLang="ja-JP" sz="2500" b="1" i="0" u="none" strike="noStrike" cap="none" normalizeH="0" baseline="0" dirty="0" smtClean="0">
              <a:ln>
                <a:noFill/>
              </a:ln>
              <a:solidFill>
                <a:srgbClr val="00549A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6951773" y="1681162"/>
            <a:ext cx="185547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5500" b="1" i="1" dirty="0" smtClean="0">
                <a:solidFill>
                  <a:srgbClr val="00549A"/>
                </a:solidFill>
                <a:latin typeface="Calibri" pitchFamily="34" charset="0"/>
                <a:cs typeface="Times New Roman" pitchFamily="18" charset="0"/>
              </a:rPr>
              <a:t>244,6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2500" b="1" i="1" u="none" strike="noStrike" cap="none" normalizeH="0" baseline="0" dirty="0" smtClean="0">
                <a:ln>
                  <a:noFill/>
                </a:ln>
                <a:solidFill>
                  <a:srgbClr val="00549A"/>
                </a:solidFill>
                <a:effectLst/>
                <a:latin typeface="Calibri" pitchFamily="34" charset="0"/>
                <a:cs typeface="Times New Roman" pitchFamily="18" charset="0"/>
              </a:rPr>
              <a:t>тыс.</a:t>
            </a:r>
            <a:endParaRPr kumimoji="0" lang="ru-RU" altLang="ja-JP" sz="2500" b="1" i="0" u="none" strike="noStrike" cap="none" normalizeH="0" baseline="0" dirty="0" smtClean="0">
              <a:ln>
                <a:noFill/>
              </a:ln>
              <a:solidFill>
                <a:srgbClr val="00549A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58" y="1512947"/>
            <a:ext cx="1538971" cy="15389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469" y="1652917"/>
            <a:ext cx="2010359" cy="1283959"/>
          </a:xfrm>
          <a:prstGeom prst="rect">
            <a:avLst/>
          </a:prstGeom>
        </p:spPr>
      </p:pic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57552" y="2928611"/>
            <a:ext cx="2664296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2500" b="1" i="1" dirty="0">
                <a:solidFill>
                  <a:srgbClr val="00549A"/>
                </a:solidFill>
                <a:latin typeface="Calibri" pitchFamily="34" charset="0"/>
                <a:cs typeface="Times New Roman" pitchFamily="18" charset="0"/>
              </a:rPr>
              <a:t>с</a:t>
            </a:r>
            <a:r>
              <a:rPr lang="ru-RU" altLang="ja-JP" sz="2500" b="1" i="1" dirty="0" smtClean="0">
                <a:solidFill>
                  <a:srgbClr val="00549A"/>
                </a:solidFill>
                <a:latin typeface="Calibri" pitchFamily="34" charset="0"/>
                <a:cs typeface="Times New Roman" pitchFamily="18" charset="0"/>
              </a:rPr>
              <a:t>трахователей</a:t>
            </a:r>
            <a:endParaRPr kumimoji="0" lang="ru-RU" altLang="ja-JP" sz="2500" b="1" i="0" u="none" strike="noStrike" cap="none" normalizeH="0" baseline="0" dirty="0" smtClean="0">
              <a:ln>
                <a:noFill/>
              </a:ln>
              <a:solidFill>
                <a:srgbClr val="00549A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4627224" y="2589258"/>
            <a:ext cx="380887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ja-JP" b="1" i="1" dirty="0" smtClean="0">
              <a:solidFill>
                <a:srgbClr val="00549A"/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ja-JP" b="1" i="1" dirty="0">
              <a:solidFill>
                <a:srgbClr val="00549A"/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b="1" i="1" dirty="0" smtClean="0">
                <a:solidFill>
                  <a:srgbClr val="00549A"/>
                </a:solidFill>
                <a:latin typeface="Calibri" pitchFamily="34" charset="0"/>
                <a:cs typeface="Times New Roman" pitchFamily="18" charset="0"/>
              </a:rPr>
              <a:t>Среднесписочная численность</a:t>
            </a:r>
            <a:endParaRPr kumimoji="0" lang="ru-RU" altLang="ja-JP" b="1" i="0" u="none" strike="noStrike" cap="none" normalizeH="0" baseline="0" dirty="0" smtClean="0">
              <a:ln>
                <a:noFill/>
              </a:ln>
              <a:solidFill>
                <a:srgbClr val="00549A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419872" y="1851670"/>
            <a:ext cx="867606" cy="0"/>
          </a:xfrm>
          <a:prstGeom prst="straightConnector1">
            <a:avLst/>
          </a:prstGeom>
          <a:ln w="57150">
            <a:solidFill>
              <a:srgbClr val="0054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419872" y="2211710"/>
            <a:ext cx="867606" cy="0"/>
          </a:xfrm>
          <a:prstGeom prst="straightConnector1">
            <a:avLst/>
          </a:prstGeom>
          <a:ln w="57150">
            <a:solidFill>
              <a:srgbClr val="0054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419872" y="2571750"/>
            <a:ext cx="867606" cy="0"/>
          </a:xfrm>
          <a:prstGeom prst="straightConnector1">
            <a:avLst/>
          </a:prstGeom>
          <a:ln w="57150">
            <a:solidFill>
              <a:srgbClr val="0054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419872" y="2924413"/>
            <a:ext cx="867606" cy="0"/>
          </a:xfrm>
          <a:prstGeom prst="straightConnector1">
            <a:avLst/>
          </a:prstGeom>
          <a:ln w="57150">
            <a:solidFill>
              <a:srgbClr val="0054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385776" y="3572890"/>
            <a:ext cx="8253286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2500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altLang="ja-JP" sz="25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11,7%  - 28,6 тыс. застрахованных граждан </a:t>
            </a:r>
            <a:r>
              <a:rPr lang="ru-RU" altLang="ja-JP" sz="2500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работают в условиях с вредными о опасными производственными факторами</a:t>
            </a:r>
            <a:endParaRPr kumimoji="0" lang="ru-RU" altLang="ja-JP" sz="2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221908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481284" y="211185"/>
            <a:ext cx="39725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Отделение Социального Фонда России по Ивановской области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0" y="213254"/>
            <a:ext cx="299307" cy="2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1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7615"/>
            <a:ext cx="9144000" cy="379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498061"/>
              </p:ext>
            </p:extLst>
          </p:nvPr>
        </p:nvGraphicFramePr>
        <p:xfrm>
          <a:off x="568016" y="699542"/>
          <a:ext cx="8468480" cy="417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632"/>
                <a:gridCol w="7632848"/>
              </a:tblGrid>
              <a:tr h="7662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данным страхователей, зарегистрированных в Ивановской области, представивших Единую форму сведений– ЕФС -1 на 01.01.2025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56303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СОУТ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общее количество рабочих мест составило 183513, количество рабочих мест, в отношении условий труда на которых проведена специальная оценка условий труда – 128483, что составило 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70,0</a:t>
                      </a:r>
                      <a:r>
                        <a:rPr lang="ru-RU" sz="2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</a:t>
                      </a: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;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8472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ПМО</a:t>
                      </a:r>
                    </a:p>
                    <a:p>
                      <a:pPr algn="ctr"/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u="none" strike="noStrike" kern="1200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Общее количество работников, подлежащих обязательным предварительным и периодическим медицинским осмотрам в 2025 году составило 95647, прошли медицинские осмотры только 79278 работников, что составило </a:t>
                      </a:r>
                      <a:r>
                        <a:rPr lang="ru-RU" sz="3200" b="1" i="0" u="sng" strike="noStrike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82,9</a:t>
                      </a:r>
                      <a:r>
                        <a:rPr lang="ru-RU" sz="3200" b="1" i="0" u="none" strike="noStrike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0" i="0" u="none" strike="noStrike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; 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0" y="221908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81284" y="211185"/>
            <a:ext cx="39725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Отделение Социального Фонда России по Ивановской области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0" y="213254"/>
            <a:ext cx="299307" cy="2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2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24" y="1571417"/>
            <a:ext cx="9144000" cy="35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249631" y="1554775"/>
            <a:ext cx="84084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</a:rPr>
              <a:t>из них признаны страховыми 128, несчастных случаев на производстве и 2 случая профзаболевания, в том числе:</a:t>
            </a:r>
            <a:endParaRPr lang="ru-RU" sz="22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4" name="Picture 2" descr="C:\Users\Molochnikov\Desktop\cherepno-mozgovaia_travma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24" y="424933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Box 64"/>
          <p:cNvSpPr txBox="1"/>
          <p:nvPr/>
        </p:nvSpPr>
        <p:spPr>
          <a:xfrm>
            <a:off x="613021" y="2422990"/>
            <a:ext cx="77789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10</a:t>
            </a:r>
            <a:endParaRPr lang="ru-RU" sz="45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13021" y="2935390"/>
            <a:ext cx="76815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26</a:t>
            </a:r>
            <a:endParaRPr lang="ru-RU" sz="45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13021" y="3547181"/>
            <a:ext cx="76815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5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10</a:t>
            </a:r>
            <a:endParaRPr lang="ru-RU" sz="45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396596" y="2678159"/>
            <a:ext cx="52198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c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о смертельным исходом;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390916" y="3153638"/>
            <a:ext cx="45842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тяжелых несчастных случаев;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355356" y="3703386"/>
            <a:ext cx="73027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пострадавший получили стойкую утрату трудоспособности.</a:t>
            </a: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 flipH="1">
            <a:off x="3635896" y="3651870"/>
            <a:ext cx="530473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3683829" y="4209232"/>
            <a:ext cx="530473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3683829" y="4799294"/>
            <a:ext cx="530473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3635896" y="3092474"/>
            <a:ext cx="530473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952248" y="585215"/>
            <a:ext cx="64270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i="1" dirty="0" smtClean="0">
                <a:solidFill>
                  <a:schemeClr val="tx2">
                    <a:lumMod val="75000"/>
                  </a:schemeClr>
                </a:solidFill>
              </a:rPr>
              <a:t>С 01.01. 2025 по 31.12.2025 года поступило  </a:t>
            </a:r>
          </a:p>
          <a:p>
            <a:pPr algn="ctr"/>
            <a:r>
              <a:rPr lang="ru-RU" sz="2500" b="1" i="1" dirty="0" smtClean="0">
                <a:solidFill>
                  <a:schemeClr val="tx2">
                    <a:lumMod val="75000"/>
                  </a:schemeClr>
                </a:solidFill>
              </a:rPr>
              <a:t>144 извещений о несчастных случаях:</a:t>
            </a:r>
            <a:endParaRPr lang="ru-RU" sz="25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221908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81284" y="211185"/>
            <a:ext cx="39725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Отделение Социального Фонда России по Ивановской области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0" y="213254"/>
            <a:ext cx="299307" cy="26768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33924" y="4059581"/>
            <a:ext cx="47641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</a:t>
            </a:r>
            <a:endParaRPr lang="ru-RU" sz="45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28832" y="4233073"/>
            <a:ext cx="74160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случая профессионального заболевания (1 застрахованный)</a:t>
            </a:r>
          </a:p>
        </p:txBody>
      </p:sp>
    </p:spTree>
    <p:extLst>
      <p:ext uri="{BB962C8B-B14F-4D97-AF65-F5344CB8AC3E}">
        <p14:creationId xmlns:p14="http://schemas.microsoft.com/office/powerpoint/2010/main" val="201559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647"/>
            <a:ext cx="9144000" cy="350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187322" y="461167"/>
            <a:ext cx="87287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2000" b="1" i="1" dirty="0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Динамика страховых случаев за период 2014- 2024 </a:t>
            </a:r>
            <a:r>
              <a:rPr lang="ru-RU" altLang="ja-JP" sz="2000" b="1" i="1" dirty="0" err="1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г.г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" name="Objec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7986386"/>
              </p:ext>
            </p:extLst>
          </p:nvPr>
        </p:nvGraphicFramePr>
        <p:xfrm>
          <a:off x="274814" y="886327"/>
          <a:ext cx="8641269" cy="4061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0" y="221908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81284" y="211185"/>
            <a:ext cx="39725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Отделение Социального Фонда России по Ивановской области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0" y="213254"/>
            <a:ext cx="299307" cy="2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71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1531"/>
            <a:ext cx="9144000" cy="352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087199" y="546711"/>
            <a:ext cx="67332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ts val="1800"/>
              </a:lnSpc>
            </a:pPr>
            <a:r>
              <a:rPr lang="ru-RU" altLang="ja-JP" sz="1600" b="1" i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Детализация производственного травматизма в 2025году </a:t>
            </a:r>
          </a:p>
          <a:p>
            <a:pPr lvl="0" algn="ctr">
              <a:lnSpc>
                <a:spcPts val="1800"/>
              </a:lnSpc>
            </a:pPr>
            <a:r>
              <a:rPr lang="ru-RU" altLang="ja-JP" sz="1400" b="1" i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2060"/>
              </a:solidFill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2580557730"/>
              </p:ext>
            </p:extLst>
          </p:nvPr>
        </p:nvGraphicFramePr>
        <p:xfrm>
          <a:off x="190181" y="1347614"/>
          <a:ext cx="4608512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0" y="221908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481284" y="211185"/>
            <a:ext cx="39725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Отделение Социального Фонда России по Ивановской области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0" y="213254"/>
            <a:ext cx="299307" cy="267686"/>
          </a:xfrm>
          <a:prstGeom prst="rect">
            <a:avLst/>
          </a:prstGeom>
        </p:spPr>
      </p:pic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3038804899"/>
              </p:ext>
            </p:extLst>
          </p:nvPr>
        </p:nvGraphicFramePr>
        <p:xfrm>
          <a:off x="5033172" y="1611531"/>
          <a:ext cx="3498373" cy="315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4716016" y="1301996"/>
            <a:ext cx="0" cy="357401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475656" y="1066853"/>
            <a:ext cx="12714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ts val="1800"/>
              </a:lnSpc>
            </a:pPr>
            <a:r>
              <a:rPr lang="ru-RU" altLang="ja-JP" sz="1600" b="1" i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Причины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940152" y="1064957"/>
            <a:ext cx="232045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ts val="1800"/>
              </a:lnSpc>
            </a:pPr>
            <a:r>
              <a:rPr lang="ru-RU" altLang="ja-JP" sz="1600" b="1" i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Виды происшествий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15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152670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Placeholder 11"/>
          <p:cNvSpPr txBox="1">
            <a:spLocks/>
          </p:cNvSpPr>
          <p:nvPr/>
        </p:nvSpPr>
        <p:spPr bwMode="auto">
          <a:xfrm>
            <a:off x="170452" y="2067350"/>
            <a:ext cx="3551592" cy="69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>
              <a:lnSpc>
                <a:spcPct val="92000"/>
              </a:lnSpc>
              <a:spcAft>
                <a:spcPts val="0"/>
              </a:spcAft>
            </a:pPr>
            <a:r>
              <a:rPr lang="ru-RU" sz="1400" dirty="0">
                <a:solidFill>
                  <a:srgbClr val="17365D"/>
                </a:solidFill>
                <a:latin typeface="Calibri"/>
                <a:ea typeface="Times New Roman"/>
                <a:cs typeface="Times New Roman"/>
              </a:rPr>
              <a:t>Финансовое обеспечение предупредительных мер по сокращению производственного травматизма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5613" y="137822"/>
            <a:ext cx="39725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Отделение Социального Фонда России по Ивановской области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207856" y="760178"/>
            <a:ext cx="1398680" cy="1206110"/>
            <a:chOff x="894916" y="2440876"/>
            <a:chExt cx="876300" cy="755651"/>
          </a:xfrm>
        </p:grpSpPr>
        <p:sp>
          <p:nvSpPr>
            <p:cNvPr id="14" name="Шестиугольник 13"/>
            <p:cNvSpPr/>
            <p:nvPr/>
          </p:nvSpPr>
          <p:spPr>
            <a:xfrm>
              <a:off x="894916" y="2440876"/>
              <a:ext cx="876300" cy="755651"/>
            </a:xfrm>
            <a:prstGeom prst="hexagon">
              <a:avLst/>
            </a:prstGeom>
            <a:solidFill>
              <a:srgbClr val="235B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4" name="Picture 2" descr="C:\Users\molochnikov\Downloads\noun_151139_cc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396"/>
            <a:stretch/>
          </p:blipFill>
          <p:spPr bwMode="auto">
            <a:xfrm>
              <a:off x="971600" y="2499742"/>
              <a:ext cx="740712" cy="619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780835" y="2943869"/>
            <a:ext cx="2109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С</a:t>
            </a:r>
            <a:r>
              <a:rPr lang="ru-RU" sz="4000" dirty="0" smtClean="0">
                <a:solidFill>
                  <a:srgbClr val="0070C0"/>
                </a:solidFill>
              </a:rPr>
              <a:t> 2002</a:t>
            </a:r>
            <a:r>
              <a:rPr lang="ru-RU" sz="1100" dirty="0" smtClean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года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07988" y="2866438"/>
            <a:ext cx="20518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программа реализуется 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59024" y="2787774"/>
            <a:ext cx="3096344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61613" y="3658526"/>
            <a:ext cx="3096344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80835" y="3867894"/>
            <a:ext cx="25997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593,5</a:t>
            </a:r>
            <a:r>
              <a:rPr lang="ru-RU" sz="1100" dirty="0" smtClean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млн. руб.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27460" y="3783692"/>
            <a:ext cx="2018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на эти цели направлено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361613" y="4534093"/>
            <a:ext cx="3096344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001832" y="3632125"/>
            <a:ext cx="2031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до настоящего времени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508603" y="322772"/>
            <a:ext cx="40198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Размер выделяемых средств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635896" y="555526"/>
            <a:ext cx="0" cy="4392488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4211960" y="722882"/>
            <a:ext cx="4176464" cy="14987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20% </a:t>
            </a:r>
          </a:p>
          <a:p>
            <a:pPr algn="ctr"/>
            <a:r>
              <a:rPr lang="ru-RU" sz="2000" dirty="0" smtClean="0"/>
              <a:t>от начисленных страховых взносов за предыдущий расчетный период</a:t>
            </a:r>
            <a:endParaRPr lang="ru-RU" sz="20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4285417" y="2787774"/>
            <a:ext cx="4146542" cy="2220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30% </a:t>
            </a:r>
          </a:p>
          <a:p>
            <a:pPr algn="ctr"/>
            <a:r>
              <a:rPr lang="ru-RU" sz="2000" dirty="0" smtClean="0"/>
              <a:t>от начисленных страховых взносов </a:t>
            </a:r>
            <a:r>
              <a:rPr lang="ru-RU" sz="2000" dirty="0"/>
              <a:t>если страхователь направит дополнительно выделенный объем средств на </a:t>
            </a:r>
            <a:r>
              <a:rPr lang="ru-RU" sz="2000" dirty="0" smtClean="0"/>
              <a:t>СКЛ </a:t>
            </a:r>
            <a:r>
              <a:rPr lang="ru-RU" sz="2000" dirty="0"/>
              <a:t>работников </a:t>
            </a:r>
            <a:r>
              <a:rPr lang="ru-RU" sz="2000" dirty="0" err="1"/>
              <a:t>предпенсионного</a:t>
            </a:r>
            <a:r>
              <a:rPr lang="ru-RU" sz="2000" dirty="0"/>
              <a:t> возраста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59" y="152670"/>
            <a:ext cx="299307" cy="2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02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#АРТ-БЮРО\Роскосмос\14-07-03 Космос Павильон ВДНХ\презентация медведеву\IMG\patte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48214"/>
            <a:ext cx="9144000" cy="459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575556" y="555526"/>
            <a:ext cx="79928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2000" b="1" i="1" dirty="0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Финансирование предупредительных мер  за период с 2015-2025 </a:t>
            </a:r>
            <a:r>
              <a:rPr lang="ru-RU" altLang="ja-JP" sz="2000" b="1" i="1" dirty="0" err="1" smtClean="0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гг</a:t>
            </a:r>
            <a:endParaRPr kumimoji="0" lang="ru-RU" altLang="ja-JP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3" name="Объект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4246308"/>
              </p:ext>
            </p:extLst>
          </p:nvPr>
        </p:nvGraphicFramePr>
        <p:xfrm>
          <a:off x="795718" y="935934"/>
          <a:ext cx="8125950" cy="3445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65147" y="4417278"/>
            <a:ext cx="8456521" cy="615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на проведение превентивных мероприятий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fontAlgn="base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 2002 года направлено более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593,5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млн.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рублей.</a:t>
            </a:r>
            <a:endParaRPr lang="ru-RU" altLang="ja-JP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21908"/>
            <a:ext cx="7884368" cy="26161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81284" y="211185"/>
            <a:ext cx="39725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Отделение Социального Фонда России по Ивановской области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0" y="213254"/>
            <a:ext cx="299307" cy="2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60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17396</TotalTime>
  <Words>961</Words>
  <Application>Microsoft Office PowerPoint</Application>
  <PresentationFormat>Экран (16:9)</PresentationFormat>
  <Paragraphs>219</Paragraphs>
  <Slides>17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ＭＳ Ｐゴシック</vt:lpstr>
      <vt:lpstr>Arial</vt:lpstr>
      <vt:lpstr>Bookman Old Style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Санаторно-курортное лечение (ФОПМ)</vt:lpstr>
      <vt:lpstr>Презентация PowerPoint</vt:lpstr>
      <vt:lpstr>СОВЕРШЕНСТВОВАНИЕ ФИНАНСОВОГО ОБЕСПЕЧЕНИЯ ПРЕДУПРЕДИТЕЛЬНЫХ МЕР (ФОПМ)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Молочников Алексей Алексеевич</dc:creator>
  <cp:lastModifiedBy>Татьяна Владимировна</cp:lastModifiedBy>
  <cp:revision>533</cp:revision>
  <cp:lastPrinted>2024-12-17T08:41:14Z</cp:lastPrinted>
  <dcterms:created xsi:type="dcterms:W3CDTF">2015-03-16T06:06:39Z</dcterms:created>
  <dcterms:modified xsi:type="dcterms:W3CDTF">2026-04-13T06:53:57Z</dcterms:modified>
</cp:coreProperties>
</file>