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5" r:id="rId2"/>
    <p:sldId id="326" r:id="rId3"/>
    <p:sldId id="327" r:id="rId4"/>
    <p:sldId id="330" r:id="rId5"/>
    <p:sldId id="332" r:id="rId6"/>
    <p:sldId id="331" r:id="rId7"/>
    <p:sldId id="328" r:id="rId8"/>
    <p:sldId id="329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6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F8094-3853-4FD7-BD39-970CC98C94B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F1BE3-FACD-4B94-9746-7B17EF48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F1BE3-FACD-4B94-9746-7B17EF48B0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9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4;p13">
            <a:extLst>
              <a:ext uri="{FF2B5EF4-FFF2-40B4-BE49-F238E27FC236}">
                <a16:creationId xmlns="" xmlns:a16="http://schemas.microsoft.com/office/drawing/2014/main" id="{B2AECA09-3B52-CEFE-55A4-1A3BE62E70F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" y="808"/>
            <a:ext cx="12199204" cy="68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87;p13">
            <a:extLst>
              <a:ext uri="{FF2B5EF4-FFF2-40B4-BE49-F238E27FC236}">
                <a16:creationId xmlns="" xmlns:a16="http://schemas.microsoft.com/office/drawing/2014/main" id="{88EFEDA0-1AFF-3555-78C0-1C2D97AD83F8}"/>
              </a:ext>
            </a:extLst>
          </p:cNvPr>
          <p:cNvSpPr/>
          <p:nvPr userDrawn="1"/>
        </p:nvSpPr>
        <p:spPr>
          <a:xfrm>
            <a:off x="-1302082" y="1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CA232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>
              <a:solidFill>
                <a:srgbClr val="CA23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92;p13">
            <a:extLst>
              <a:ext uri="{FF2B5EF4-FFF2-40B4-BE49-F238E27FC236}">
                <a16:creationId xmlns="" xmlns:a16="http://schemas.microsoft.com/office/drawing/2014/main" id="{80242B94-7374-2915-C886-307616941484}"/>
              </a:ext>
            </a:extLst>
          </p:cNvPr>
          <p:cNvSpPr txBox="1"/>
          <p:nvPr userDrawn="1"/>
        </p:nvSpPr>
        <p:spPr>
          <a:xfrm>
            <a:off x="-1327513" y="74948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R202 G35 B36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7" name="Google Shape;87;p13">
            <a:extLst>
              <a:ext uri="{FF2B5EF4-FFF2-40B4-BE49-F238E27FC236}">
                <a16:creationId xmlns="" xmlns:a16="http://schemas.microsoft.com/office/drawing/2014/main" id="{84984978-5DB2-5DF2-6CA4-FE9278734468}"/>
              </a:ext>
            </a:extLst>
          </p:cNvPr>
          <p:cNvSpPr/>
          <p:nvPr userDrawn="1"/>
        </p:nvSpPr>
        <p:spPr>
          <a:xfrm>
            <a:off x="-1303121" y="531579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3B5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92;p13">
            <a:extLst>
              <a:ext uri="{FF2B5EF4-FFF2-40B4-BE49-F238E27FC236}">
                <a16:creationId xmlns="" xmlns:a16="http://schemas.microsoft.com/office/drawing/2014/main" id="{D20349D4-60B3-300E-8B06-0917380F010B}"/>
              </a:ext>
            </a:extLst>
          </p:cNvPr>
          <p:cNvSpPr txBox="1"/>
          <p:nvPr userDrawn="1"/>
        </p:nvSpPr>
        <p:spPr>
          <a:xfrm>
            <a:off x="-1328551" y="606526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G59 B89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9" name="Google Shape;87;p13">
            <a:extLst>
              <a:ext uri="{FF2B5EF4-FFF2-40B4-BE49-F238E27FC236}">
                <a16:creationId xmlns="" xmlns:a16="http://schemas.microsoft.com/office/drawing/2014/main" id="{6AB932A4-C42A-05FE-3E99-352D7D7E4FDA}"/>
              </a:ext>
            </a:extLst>
          </p:cNvPr>
          <p:cNvSpPr/>
          <p:nvPr userDrawn="1"/>
        </p:nvSpPr>
        <p:spPr>
          <a:xfrm>
            <a:off x="-1304160" y="1039730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9C95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92;p13">
            <a:extLst>
              <a:ext uri="{FF2B5EF4-FFF2-40B4-BE49-F238E27FC236}">
                <a16:creationId xmlns="" xmlns:a16="http://schemas.microsoft.com/office/drawing/2014/main" id="{22ACD6A9-F866-0D24-76B7-7B2E2FA1F035}"/>
              </a:ext>
            </a:extLst>
          </p:cNvPr>
          <p:cNvSpPr txBox="1"/>
          <p:nvPr userDrawn="1"/>
        </p:nvSpPr>
        <p:spPr>
          <a:xfrm>
            <a:off x="-1329590" y="1114676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G156 B149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1" name="Google Shape;87;p13">
            <a:extLst>
              <a:ext uri="{FF2B5EF4-FFF2-40B4-BE49-F238E27FC236}">
                <a16:creationId xmlns="" xmlns:a16="http://schemas.microsoft.com/office/drawing/2014/main" id="{BA4F2A79-C037-12F0-7877-DA7207D24357}"/>
              </a:ext>
            </a:extLst>
          </p:cNvPr>
          <p:cNvSpPr/>
          <p:nvPr userDrawn="1"/>
        </p:nvSpPr>
        <p:spPr>
          <a:xfrm>
            <a:off x="-1304160" y="1571307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97C22D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2;p13">
            <a:extLst>
              <a:ext uri="{FF2B5EF4-FFF2-40B4-BE49-F238E27FC236}">
                <a16:creationId xmlns="" xmlns:a16="http://schemas.microsoft.com/office/drawing/2014/main" id="{0D085B99-F874-0BA6-5ECE-B30DFEA5EEEB}"/>
              </a:ext>
            </a:extLst>
          </p:cNvPr>
          <p:cNvSpPr txBox="1"/>
          <p:nvPr userDrawn="1"/>
        </p:nvSpPr>
        <p:spPr>
          <a:xfrm>
            <a:off x="-1329591" y="1646254"/>
            <a:ext cx="1123234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R151 G194 B45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3" name="Google Shape;87;p13">
            <a:extLst>
              <a:ext uri="{FF2B5EF4-FFF2-40B4-BE49-F238E27FC236}">
                <a16:creationId xmlns="" xmlns:a16="http://schemas.microsoft.com/office/drawing/2014/main" id="{7BD12F82-B1A8-2965-4BA2-AE653744DDF5}"/>
              </a:ext>
            </a:extLst>
          </p:cNvPr>
          <p:cNvSpPr/>
          <p:nvPr userDrawn="1"/>
        </p:nvSpPr>
        <p:spPr>
          <a:xfrm>
            <a:off x="-1304160" y="2102885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A1E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2;p13">
            <a:extLst>
              <a:ext uri="{FF2B5EF4-FFF2-40B4-BE49-F238E27FC236}">
                <a16:creationId xmlns="" xmlns:a16="http://schemas.microsoft.com/office/drawing/2014/main" id="{3EB829FE-A4F6-8368-D7EC-7E9A138F282B}"/>
              </a:ext>
            </a:extLst>
          </p:cNvPr>
          <p:cNvSpPr txBox="1"/>
          <p:nvPr userDrawn="1"/>
        </p:nvSpPr>
        <p:spPr>
          <a:xfrm>
            <a:off x="-1329591" y="2177832"/>
            <a:ext cx="1123234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G161 B228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5" name="Google Shape;87;p13">
            <a:extLst>
              <a:ext uri="{FF2B5EF4-FFF2-40B4-BE49-F238E27FC236}">
                <a16:creationId xmlns="" xmlns:a16="http://schemas.microsoft.com/office/drawing/2014/main" id="{205EA81B-B833-CF81-A04A-669067A1216E}"/>
              </a:ext>
            </a:extLst>
          </p:cNvPr>
          <p:cNvSpPr/>
          <p:nvPr userDrawn="1"/>
        </p:nvSpPr>
        <p:spPr>
          <a:xfrm>
            <a:off x="-1304160" y="2634463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70A97F">
              <a:alpha val="99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2;p13">
            <a:extLst>
              <a:ext uri="{FF2B5EF4-FFF2-40B4-BE49-F238E27FC236}">
                <a16:creationId xmlns="" xmlns:a16="http://schemas.microsoft.com/office/drawing/2014/main" id="{879651D3-14DE-31BB-A99F-1FFFB46763AE}"/>
              </a:ext>
            </a:extLst>
          </p:cNvPr>
          <p:cNvSpPr txBox="1"/>
          <p:nvPr userDrawn="1"/>
        </p:nvSpPr>
        <p:spPr>
          <a:xfrm>
            <a:off x="-1329592" y="2709409"/>
            <a:ext cx="1170846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R112 G169 B127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0784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4;p13">
            <a:extLst>
              <a:ext uri="{FF2B5EF4-FFF2-40B4-BE49-F238E27FC236}">
                <a16:creationId xmlns="" xmlns:a16="http://schemas.microsoft.com/office/drawing/2014/main" id="{B2AECA09-3B52-CEFE-55A4-1A3BE62E70F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393" y="808"/>
            <a:ext cx="12190418" cy="68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87;p13">
            <a:extLst>
              <a:ext uri="{FF2B5EF4-FFF2-40B4-BE49-F238E27FC236}">
                <a16:creationId xmlns="" xmlns:a16="http://schemas.microsoft.com/office/drawing/2014/main" id="{88EFEDA0-1AFF-3555-78C0-1C2D97AD83F8}"/>
              </a:ext>
            </a:extLst>
          </p:cNvPr>
          <p:cNvSpPr/>
          <p:nvPr userDrawn="1"/>
        </p:nvSpPr>
        <p:spPr>
          <a:xfrm>
            <a:off x="-1302082" y="1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CA232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>
              <a:solidFill>
                <a:srgbClr val="CA23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92;p13">
            <a:extLst>
              <a:ext uri="{FF2B5EF4-FFF2-40B4-BE49-F238E27FC236}">
                <a16:creationId xmlns="" xmlns:a16="http://schemas.microsoft.com/office/drawing/2014/main" id="{80242B94-7374-2915-C886-307616941484}"/>
              </a:ext>
            </a:extLst>
          </p:cNvPr>
          <p:cNvSpPr txBox="1"/>
          <p:nvPr userDrawn="1"/>
        </p:nvSpPr>
        <p:spPr>
          <a:xfrm>
            <a:off x="-1327513" y="74948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R202 G35 B36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7" name="Google Shape;87;p13">
            <a:extLst>
              <a:ext uri="{FF2B5EF4-FFF2-40B4-BE49-F238E27FC236}">
                <a16:creationId xmlns="" xmlns:a16="http://schemas.microsoft.com/office/drawing/2014/main" id="{84984978-5DB2-5DF2-6CA4-FE9278734468}"/>
              </a:ext>
            </a:extLst>
          </p:cNvPr>
          <p:cNvSpPr/>
          <p:nvPr userDrawn="1"/>
        </p:nvSpPr>
        <p:spPr>
          <a:xfrm>
            <a:off x="-1303121" y="531579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3B5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92;p13">
            <a:extLst>
              <a:ext uri="{FF2B5EF4-FFF2-40B4-BE49-F238E27FC236}">
                <a16:creationId xmlns="" xmlns:a16="http://schemas.microsoft.com/office/drawing/2014/main" id="{D20349D4-60B3-300E-8B06-0917380F010B}"/>
              </a:ext>
            </a:extLst>
          </p:cNvPr>
          <p:cNvSpPr txBox="1"/>
          <p:nvPr userDrawn="1"/>
        </p:nvSpPr>
        <p:spPr>
          <a:xfrm>
            <a:off x="-1328551" y="606526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G59 B89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9" name="Google Shape;87;p13">
            <a:extLst>
              <a:ext uri="{FF2B5EF4-FFF2-40B4-BE49-F238E27FC236}">
                <a16:creationId xmlns="" xmlns:a16="http://schemas.microsoft.com/office/drawing/2014/main" id="{6AB932A4-C42A-05FE-3E99-352D7D7E4FDA}"/>
              </a:ext>
            </a:extLst>
          </p:cNvPr>
          <p:cNvSpPr/>
          <p:nvPr userDrawn="1"/>
        </p:nvSpPr>
        <p:spPr>
          <a:xfrm>
            <a:off x="-1304160" y="1039730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9C95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92;p13">
            <a:extLst>
              <a:ext uri="{FF2B5EF4-FFF2-40B4-BE49-F238E27FC236}">
                <a16:creationId xmlns="" xmlns:a16="http://schemas.microsoft.com/office/drawing/2014/main" id="{22ACD6A9-F866-0D24-76B7-7B2E2FA1F035}"/>
              </a:ext>
            </a:extLst>
          </p:cNvPr>
          <p:cNvSpPr txBox="1"/>
          <p:nvPr userDrawn="1"/>
        </p:nvSpPr>
        <p:spPr>
          <a:xfrm>
            <a:off x="-1329590" y="1114676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G156 B149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1" name="Google Shape;87;p13">
            <a:extLst>
              <a:ext uri="{FF2B5EF4-FFF2-40B4-BE49-F238E27FC236}">
                <a16:creationId xmlns="" xmlns:a16="http://schemas.microsoft.com/office/drawing/2014/main" id="{BA4F2A79-C037-12F0-7877-DA7207D24357}"/>
              </a:ext>
            </a:extLst>
          </p:cNvPr>
          <p:cNvSpPr/>
          <p:nvPr userDrawn="1"/>
        </p:nvSpPr>
        <p:spPr>
          <a:xfrm>
            <a:off x="-1304160" y="1571307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97C22D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2;p13">
            <a:extLst>
              <a:ext uri="{FF2B5EF4-FFF2-40B4-BE49-F238E27FC236}">
                <a16:creationId xmlns="" xmlns:a16="http://schemas.microsoft.com/office/drawing/2014/main" id="{0D085B99-F874-0BA6-5ECE-B30DFEA5EEEB}"/>
              </a:ext>
            </a:extLst>
          </p:cNvPr>
          <p:cNvSpPr txBox="1"/>
          <p:nvPr userDrawn="1"/>
        </p:nvSpPr>
        <p:spPr>
          <a:xfrm>
            <a:off x="-1329591" y="1646254"/>
            <a:ext cx="1123234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R151 G194 B45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3" name="Google Shape;87;p13">
            <a:extLst>
              <a:ext uri="{FF2B5EF4-FFF2-40B4-BE49-F238E27FC236}">
                <a16:creationId xmlns="" xmlns:a16="http://schemas.microsoft.com/office/drawing/2014/main" id="{7BD12F82-B1A8-2965-4BA2-AE653744DDF5}"/>
              </a:ext>
            </a:extLst>
          </p:cNvPr>
          <p:cNvSpPr/>
          <p:nvPr userDrawn="1"/>
        </p:nvSpPr>
        <p:spPr>
          <a:xfrm>
            <a:off x="-1304160" y="2102885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A1E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2;p13">
            <a:extLst>
              <a:ext uri="{FF2B5EF4-FFF2-40B4-BE49-F238E27FC236}">
                <a16:creationId xmlns="" xmlns:a16="http://schemas.microsoft.com/office/drawing/2014/main" id="{3EB829FE-A4F6-8368-D7EC-7E9A138F282B}"/>
              </a:ext>
            </a:extLst>
          </p:cNvPr>
          <p:cNvSpPr txBox="1"/>
          <p:nvPr userDrawn="1"/>
        </p:nvSpPr>
        <p:spPr>
          <a:xfrm>
            <a:off x="-1329591" y="2177832"/>
            <a:ext cx="1123234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G161 B228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5" name="Google Shape;87;p13">
            <a:extLst>
              <a:ext uri="{FF2B5EF4-FFF2-40B4-BE49-F238E27FC236}">
                <a16:creationId xmlns="" xmlns:a16="http://schemas.microsoft.com/office/drawing/2014/main" id="{205EA81B-B833-CF81-A04A-669067A1216E}"/>
              </a:ext>
            </a:extLst>
          </p:cNvPr>
          <p:cNvSpPr/>
          <p:nvPr userDrawn="1"/>
        </p:nvSpPr>
        <p:spPr>
          <a:xfrm>
            <a:off x="-1304160" y="2634463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70A97F">
              <a:alpha val="99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2;p13">
            <a:extLst>
              <a:ext uri="{FF2B5EF4-FFF2-40B4-BE49-F238E27FC236}">
                <a16:creationId xmlns="" xmlns:a16="http://schemas.microsoft.com/office/drawing/2014/main" id="{879651D3-14DE-31BB-A99F-1FFFB46763AE}"/>
              </a:ext>
            </a:extLst>
          </p:cNvPr>
          <p:cNvSpPr txBox="1"/>
          <p:nvPr userDrawn="1"/>
        </p:nvSpPr>
        <p:spPr>
          <a:xfrm>
            <a:off x="-1329592" y="2709409"/>
            <a:ext cx="1170846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R112 G169 B127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4019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4;p13">
            <a:extLst>
              <a:ext uri="{FF2B5EF4-FFF2-40B4-BE49-F238E27FC236}">
                <a16:creationId xmlns="" xmlns:a16="http://schemas.microsoft.com/office/drawing/2014/main" id="{EF2A82B5-DA5B-F963-B34E-83F32E3ED8B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" y="808"/>
            <a:ext cx="12199203" cy="68525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90;p21">
            <a:extLst>
              <a:ext uri="{FF2B5EF4-FFF2-40B4-BE49-F238E27FC236}">
                <a16:creationId xmlns="" xmlns:a16="http://schemas.microsoft.com/office/drawing/2014/main" id="{9D2C6AA0-AC3A-EC60-7687-1581AABB2AEF}"/>
              </a:ext>
            </a:extLst>
          </p:cNvPr>
          <p:cNvSpPr txBox="1"/>
          <p:nvPr userDrawn="1"/>
        </p:nvSpPr>
        <p:spPr>
          <a:xfrm>
            <a:off x="4090669" y="336664"/>
            <a:ext cx="4801292" cy="47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реформировании печатных изданий</a:t>
            </a:r>
          </a:p>
          <a:p>
            <a:r>
              <a:rPr lang="ru-RU" sz="11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ЦК Профсоюза работников здравоохранения РФ</a:t>
            </a:r>
          </a:p>
        </p:txBody>
      </p:sp>
      <p:sp>
        <p:nvSpPr>
          <p:cNvPr id="9" name="Google Shape;228;p19">
            <a:extLst>
              <a:ext uri="{FF2B5EF4-FFF2-40B4-BE49-F238E27FC236}">
                <a16:creationId xmlns="" xmlns:a16="http://schemas.microsoft.com/office/drawing/2014/main" id="{DC3762FD-510E-79CB-13B4-E636EE9F7832}"/>
              </a:ext>
            </a:extLst>
          </p:cNvPr>
          <p:cNvSpPr txBox="1"/>
          <p:nvPr userDrawn="1"/>
        </p:nvSpPr>
        <p:spPr>
          <a:xfrm>
            <a:off x="11406660" y="505805"/>
            <a:ext cx="287635" cy="22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/>
            <a:fld id="{FCD5956F-9059-6A4D-8B2C-D132F7CC0CC4}" type="slidenum">
              <a:rPr lang="en-US" sz="1140" smtClean="0">
                <a:solidFill>
                  <a:srgbClr val="CA23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pPr algn="r"/>
              <a:t>‹#›</a:t>
            </a:fld>
            <a:endParaRPr sz="1140" dirty="0">
              <a:solidFill>
                <a:srgbClr val="CA23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5650774-B5C5-E258-D0D5-5A21C795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870" y="301894"/>
            <a:ext cx="2326918" cy="363299"/>
          </a:xfrm>
          <a:prstGeom prst="rect">
            <a:avLst/>
          </a:prstGeom>
        </p:spPr>
      </p:pic>
      <p:sp>
        <p:nvSpPr>
          <p:cNvPr id="23" name="Google Shape;87;p13">
            <a:extLst>
              <a:ext uri="{FF2B5EF4-FFF2-40B4-BE49-F238E27FC236}">
                <a16:creationId xmlns="" xmlns:a16="http://schemas.microsoft.com/office/drawing/2014/main" id="{7EED976A-E5BD-65E8-11B8-F3061FFA5F78}"/>
              </a:ext>
            </a:extLst>
          </p:cNvPr>
          <p:cNvSpPr/>
          <p:nvPr userDrawn="1"/>
        </p:nvSpPr>
        <p:spPr>
          <a:xfrm>
            <a:off x="-1302082" y="1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CA232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>
              <a:solidFill>
                <a:srgbClr val="CA23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2;p13">
            <a:extLst>
              <a:ext uri="{FF2B5EF4-FFF2-40B4-BE49-F238E27FC236}">
                <a16:creationId xmlns="" xmlns:a16="http://schemas.microsoft.com/office/drawing/2014/main" id="{8819F3F8-A68E-3EB5-573F-440F210B4084}"/>
              </a:ext>
            </a:extLst>
          </p:cNvPr>
          <p:cNvSpPr txBox="1"/>
          <p:nvPr userDrawn="1"/>
        </p:nvSpPr>
        <p:spPr>
          <a:xfrm>
            <a:off x="-1327513" y="74948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R202 G35 B36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5" name="Google Shape;87;p13">
            <a:extLst>
              <a:ext uri="{FF2B5EF4-FFF2-40B4-BE49-F238E27FC236}">
                <a16:creationId xmlns="" xmlns:a16="http://schemas.microsoft.com/office/drawing/2014/main" id="{23BC88CF-631A-75BB-CE40-82ACA8660B79}"/>
              </a:ext>
            </a:extLst>
          </p:cNvPr>
          <p:cNvSpPr/>
          <p:nvPr userDrawn="1"/>
        </p:nvSpPr>
        <p:spPr>
          <a:xfrm>
            <a:off x="-1303121" y="531579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3B5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2;p13">
            <a:extLst>
              <a:ext uri="{FF2B5EF4-FFF2-40B4-BE49-F238E27FC236}">
                <a16:creationId xmlns="" xmlns:a16="http://schemas.microsoft.com/office/drawing/2014/main" id="{8E0B9300-5FD3-DBA0-BAB9-7DC4872BED79}"/>
              </a:ext>
            </a:extLst>
          </p:cNvPr>
          <p:cNvSpPr txBox="1"/>
          <p:nvPr userDrawn="1"/>
        </p:nvSpPr>
        <p:spPr>
          <a:xfrm>
            <a:off x="-1328551" y="606526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G59 B89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7" name="Google Shape;87;p13">
            <a:extLst>
              <a:ext uri="{FF2B5EF4-FFF2-40B4-BE49-F238E27FC236}">
                <a16:creationId xmlns="" xmlns:a16="http://schemas.microsoft.com/office/drawing/2014/main" id="{3752542C-9942-6073-A611-CB12B43CB266}"/>
              </a:ext>
            </a:extLst>
          </p:cNvPr>
          <p:cNvSpPr/>
          <p:nvPr userDrawn="1"/>
        </p:nvSpPr>
        <p:spPr>
          <a:xfrm>
            <a:off x="-1304160" y="1039730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9C95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92;p13">
            <a:extLst>
              <a:ext uri="{FF2B5EF4-FFF2-40B4-BE49-F238E27FC236}">
                <a16:creationId xmlns="" xmlns:a16="http://schemas.microsoft.com/office/drawing/2014/main" id="{D5B45203-8C54-3527-FC47-64C6707BB5CD}"/>
              </a:ext>
            </a:extLst>
          </p:cNvPr>
          <p:cNvSpPr txBox="1"/>
          <p:nvPr userDrawn="1"/>
        </p:nvSpPr>
        <p:spPr>
          <a:xfrm>
            <a:off x="-1329590" y="1114676"/>
            <a:ext cx="107052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G156 B149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9" name="Google Shape;87;p13">
            <a:extLst>
              <a:ext uri="{FF2B5EF4-FFF2-40B4-BE49-F238E27FC236}">
                <a16:creationId xmlns="" xmlns:a16="http://schemas.microsoft.com/office/drawing/2014/main" id="{B3A06453-5802-70D6-4CE2-F9A2EB09C7DC}"/>
              </a:ext>
            </a:extLst>
          </p:cNvPr>
          <p:cNvSpPr/>
          <p:nvPr userDrawn="1"/>
        </p:nvSpPr>
        <p:spPr>
          <a:xfrm>
            <a:off x="-1304160" y="1571307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97C22D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92;p13">
            <a:extLst>
              <a:ext uri="{FF2B5EF4-FFF2-40B4-BE49-F238E27FC236}">
                <a16:creationId xmlns="" xmlns:a16="http://schemas.microsoft.com/office/drawing/2014/main" id="{37F775E2-32F8-C668-F7B0-875E5F872569}"/>
              </a:ext>
            </a:extLst>
          </p:cNvPr>
          <p:cNvSpPr txBox="1"/>
          <p:nvPr userDrawn="1"/>
        </p:nvSpPr>
        <p:spPr>
          <a:xfrm>
            <a:off x="-1329591" y="1646254"/>
            <a:ext cx="1123234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R151 G194 B45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31" name="Google Shape;87;p13">
            <a:extLst>
              <a:ext uri="{FF2B5EF4-FFF2-40B4-BE49-F238E27FC236}">
                <a16:creationId xmlns="" xmlns:a16="http://schemas.microsoft.com/office/drawing/2014/main" id="{6F2A73AF-56D8-8ECA-B343-8539A3AD0969}"/>
              </a:ext>
            </a:extLst>
          </p:cNvPr>
          <p:cNvSpPr/>
          <p:nvPr userDrawn="1"/>
        </p:nvSpPr>
        <p:spPr>
          <a:xfrm>
            <a:off x="-1304160" y="2102885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A1E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92;p13">
            <a:extLst>
              <a:ext uri="{FF2B5EF4-FFF2-40B4-BE49-F238E27FC236}">
                <a16:creationId xmlns="" xmlns:a16="http://schemas.microsoft.com/office/drawing/2014/main" id="{4227B3A7-5C6F-1F2D-A3B7-74719B2BCB5A}"/>
              </a:ext>
            </a:extLst>
          </p:cNvPr>
          <p:cNvSpPr txBox="1"/>
          <p:nvPr userDrawn="1"/>
        </p:nvSpPr>
        <p:spPr>
          <a:xfrm>
            <a:off x="-1329591" y="2177832"/>
            <a:ext cx="1123234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G161 B228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33" name="Google Shape;87;p13">
            <a:extLst>
              <a:ext uri="{FF2B5EF4-FFF2-40B4-BE49-F238E27FC236}">
                <a16:creationId xmlns="" xmlns:a16="http://schemas.microsoft.com/office/drawing/2014/main" id="{FEB38A12-7693-EDBC-45C0-12F9B8589E2C}"/>
              </a:ext>
            </a:extLst>
          </p:cNvPr>
          <p:cNvSpPr/>
          <p:nvPr userDrawn="1"/>
        </p:nvSpPr>
        <p:spPr>
          <a:xfrm>
            <a:off x="-1304160" y="2634463"/>
            <a:ext cx="106948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70A97F">
              <a:alpha val="99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088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92;p13">
            <a:extLst>
              <a:ext uri="{FF2B5EF4-FFF2-40B4-BE49-F238E27FC236}">
                <a16:creationId xmlns="" xmlns:a16="http://schemas.microsoft.com/office/drawing/2014/main" id="{1E24BD26-0CBF-07C7-732D-344753D00EE2}"/>
              </a:ext>
            </a:extLst>
          </p:cNvPr>
          <p:cNvSpPr txBox="1"/>
          <p:nvPr userDrawn="1"/>
        </p:nvSpPr>
        <p:spPr>
          <a:xfrm>
            <a:off x="-1329592" y="2709409"/>
            <a:ext cx="1170846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ctr" anchorCtr="0">
            <a:noAutofit/>
          </a:bodyPr>
          <a:lstStyle/>
          <a:p>
            <a:r>
              <a:rPr lang="en-US" sz="91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R112 G169 B127</a:t>
            </a:r>
            <a:endParaRPr sz="9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71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07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166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6" indent="-91416" algn="l" defTabSz="91416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49" indent="-182833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83" indent="-182833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616" indent="-182833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50" indent="-182833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719" indent="-228541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68" indent="-228541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617" indent="-228541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566" indent="-228541" algn="l" defTabSz="91416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84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66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8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4" algn="l" defTabSz="9141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3">
            <a:extLst>
              <a:ext uri="{FF2B5EF4-FFF2-40B4-BE49-F238E27FC236}">
                <a16:creationId xmlns="" xmlns:a16="http://schemas.microsoft.com/office/drawing/2014/main" id="{CD8DBCBF-D4EB-2AA6-5DBE-0C863C55DEE4}"/>
              </a:ext>
            </a:extLst>
          </p:cNvPr>
          <p:cNvSpPr txBox="1"/>
          <p:nvPr/>
        </p:nvSpPr>
        <p:spPr>
          <a:xfrm>
            <a:off x="485284" y="2436224"/>
            <a:ext cx="10702100" cy="17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21345"/>
            <a:r>
              <a:rPr lang="ru-RU" sz="3200" dirty="0">
                <a:solidFill>
                  <a:srgbClr val="003B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оздоровления и отдыха работников — совместная задача работодателей и профсоюза. Опыт и перспективы работы Ивановской областной организации профсоюза работников здравоохранения 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0CE692-6643-DAA3-E9A2-C4688D1B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71" y="550403"/>
            <a:ext cx="2212046" cy="13272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E0BA346-C1C2-8D60-45B1-D287A193CD6B}"/>
              </a:ext>
            </a:extLst>
          </p:cNvPr>
          <p:cNvSpPr/>
          <p:nvPr/>
        </p:nvSpPr>
        <p:spPr>
          <a:xfrm>
            <a:off x="3515564" y="5560247"/>
            <a:ext cx="8042095" cy="75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21345"/>
            <a:r>
              <a:rPr lang="ru-RU" sz="21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председателя ИООПРЗ РФ</a:t>
            </a:r>
          </a:p>
          <a:p>
            <a:pPr algn="r" defTabSz="521345"/>
            <a:r>
              <a:rPr lang="ru-RU" sz="21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Мельникова Л.Д. </a:t>
            </a:r>
          </a:p>
        </p:txBody>
      </p:sp>
    </p:spTree>
    <p:extLst>
      <p:ext uri="{BB962C8B-B14F-4D97-AF65-F5344CB8AC3E}">
        <p14:creationId xmlns:p14="http://schemas.microsoft.com/office/powerpoint/2010/main" val="411295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3">
            <a:extLst>
              <a:ext uri="{FF2B5EF4-FFF2-40B4-BE49-F238E27FC236}">
                <a16:creationId xmlns="" xmlns:a16="http://schemas.microsoft.com/office/drawing/2014/main" id="{64C0EEE5-F297-58DD-6DEC-C7F76257D0C9}"/>
              </a:ext>
            </a:extLst>
          </p:cNvPr>
          <p:cNvSpPr txBox="1"/>
          <p:nvPr/>
        </p:nvSpPr>
        <p:spPr>
          <a:xfrm>
            <a:off x="685370" y="3339991"/>
            <a:ext cx="8807273" cy="17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21345"/>
            <a:endParaRPr lang="ru-RU" sz="3649" dirty="0">
              <a:solidFill>
                <a:srgbClr val="003B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62F651-C78C-C875-94FC-CABA2385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70" y="275502"/>
            <a:ext cx="2212046" cy="1327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638BB9-18F4-B51A-A86B-CBE142F8C92D}"/>
              </a:ext>
            </a:extLst>
          </p:cNvPr>
          <p:cNvSpPr txBox="1"/>
          <p:nvPr/>
        </p:nvSpPr>
        <p:spPr>
          <a:xfrm>
            <a:off x="253865" y="1930793"/>
            <a:ext cx="8358506" cy="4401205"/>
          </a:xfrm>
          <a:prstGeom prst="rect">
            <a:avLst/>
          </a:prstGeom>
          <a:solidFill>
            <a:srgbClr val="002060">
              <a:alpha val="9020"/>
            </a:srgbClr>
          </a:solidFill>
        </p:spPr>
        <p:txBody>
          <a:bodyPr wrap="square">
            <a:spAutoFit/>
          </a:bodyPr>
          <a:lstStyle/>
          <a:p>
            <a:pPr algn="l">
              <a:spcBef>
                <a:spcPts val="2250"/>
              </a:spcBef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Потребность в санаторно-курортном лечении медицинских работников и членов их семей не теряет своей актуальности и демонстрирует устойчивую тенденцию к росту.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Здоровье медработника является нашим приоритетом. Профсоюз четко следует тренду и отвечает на растущий запрос. Сегодня в его комплексном предложении более 1700 здравниц.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Существует ясное понимание: являясь важнейшим ресурсом отрасли здравоохранения, медработники нуждаются в полноценном отдыхе. Таким образом, программа оздоровления нашей организации — это действенный механизм, дающий возможность для каждого члена Профсоюза восстановить и укрепить здоровье на льготной основе.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19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70086C7-FA2B-FE2E-694E-6D42FB2D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3">
            <a:extLst>
              <a:ext uri="{FF2B5EF4-FFF2-40B4-BE49-F238E27FC236}">
                <a16:creationId xmlns="" xmlns:a16="http://schemas.microsoft.com/office/drawing/2014/main" id="{06921868-0411-54A2-EA98-92F874F3D874}"/>
              </a:ext>
            </a:extLst>
          </p:cNvPr>
          <p:cNvSpPr txBox="1"/>
          <p:nvPr/>
        </p:nvSpPr>
        <p:spPr>
          <a:xfrm>
            <a:off x="685370" y="3339991"/>
            <a:ext cx="8807273" cy="17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21345"/>
            <a:endParaRPr lang="ru-RU" sz="3649" dirty="0">
              <a:solidFill>
                <a:srgbClr val="003B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9B8DE7-49D8-3D12-A7C6-66347B96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71" y="550403"/>
            <a:ext cx="2212046" cy="1327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6D6783-5A25-D11D-ADDA-72E19EE87F6B}"/>
              </a:ext>
            </a:extLst>
          </p:cNvPr>
          <p:cNvSpPr txBox="1"/>
          <p:nvPr/>
        </p:nvSpPr>
        <p:spPr>
          <a:xfrm>
            <a:off x="685370" y="4976902"/>
            <a:ext cx="7518536" cy="1569660"/>
          </a:xfrm>
          <a:prstGeom prst="rect">
            <a:avLst/>
          </a:prstGeom>
          <a:solidFill>
            <a:srgbClr val="002060">
              <a:alpha val="902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2250"/>
              </a:spcBef>
            </a:pPr>
            <a:r>
              <a:rPr lang="ru-RU" sz="2400" dirty="0">
                <a:solidFill>
                  <a:srgbClr val="000000"/>
                </a:solidFill>
                <a:latin typeface="Lato" panose="020F0502020204030203" pitchFamily="34" charset="0"/>
              </a:rPr>
              <a:t>Регулярно расширяется география предлагаемых здравниц, создан подробный каталог, а также проводится широкое анкетирование для изучения предпочтений и получения обратной связи</a:t>
            </a:r>
            <a:endParaRPr lang="ru-RU" sz="3649" dirty="0">
              <a:solidFill>
                <a:srgbClr val="003B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F603DF-D51E-5D4D-9A4E-820AF3E01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36" y="0"/>
            <a:ext cx="6735680" cy="47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9;p40">
            <a:extLst>
              <a:ext uri="{FF2B5EF4-FFF2-40B4-BE49-F238E27FC236}">
                <a16:creationId xmlns="" xmlns:a16="http://schemas.microsoft.com/office/drawing/2014/main" id="{B8750D9A-2638-DFD8-FFE4-8F6353DFB90C}"/>
              </a:ext>
            </a:extLst>
          </p:cNvPr>
          <p:cNvSpPr/>
          <p:nvPr/>
        </p:nvSpPr>
        <p:spPr>
          <a:xfrm>
            <a:off x="589234" y="1391155"/>
            <a:ext cx="11013531" cy="1618116"/>
          </a:xfrm>
          <a:custGeom>
            <a:avLst/>
            <a:gdLst/>
            <a:ahLst/>
            <a:cxnLst/>
            <a:rect l="l" t="t" r="r" b="b"/>
            <a:pathLst>
              <a:path w="9620250" h="1784350" extrusionOk="0">
                <a:moveTo>
                  <a:pt x="12954" y="1787258"/>
                </a:moveTo>
                <a:lnTo>
                  <a:pt x="9624948" y="1787258"/>
                </a:lnTo>
                <a:lnTo>
                  <a:pt x="9624948" y="11252"/>
                </a:lnTo>
                <a:lnTo>
                  <a:pt x="12954" y="11252"/>
                </a:lnTo>
                <a:lnTo>
                  <a:pt x="12954" y="1787258"/>
                </a:lnTo>
                <a:close/>
              </a:path>
            </a:pathLst>
          </a:custGeom>
          <a:solidFill>
            <a:srgbClr val="ECECEC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6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03;p40">
            <a:extLst>
              <a:ext uri="{FF2B5EF4-FFF2-40B4-BE49-F238E27FC236}">
                <a16:creationId xmlns="" xmlns:a16="http://schemas.microsoft.com/office/drawing/2014/main" id="{AD657E3B-5F55-385E-3BD2-3C7ED55255B1}"/>
              </a:ext>
            </a:extLst>
          </p:cNvPr>
          <p:cNvSpPr txBox="1"/>
          <p:nvPr/>
        </p:nvSpPr>
        <p:spPr>
          <a:xfrm>
            <a:off x="2589704" y="2012021"/>
            <a:ext cx="8545164" cy="83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498" indent="-155498">
              <a:lnSpc>
                <a:spcPct val="102499"/>
              </a:lnSpc>
              <a:buClr>
                <a:srgbClr val="F2622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262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 </a:t>
            </a:r>
            <a:r>
              <a:rPr lang="ru-RU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Здравницы по всей России со скидкой 20%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" name="Google Shape;2104;p40">
            <a:extLst>
              <a:ext uri="{FF2B5EF4-FFF2-40B4-BE49-F238E27FC236}">
                <a16:creationId xmlns="" xmlns:a16="http://schemas.microsoft.com/office/drawing/2014/main" id="{0C38D82A-19CB-6837-0AA4-712AF1467C7C}"/>
              </a:ext>
            </a:extLst>
          </p:cNvPr>
          <p:cNvSpPr txBox="1"/>
          <p:nvPr/>
        </p:nvSpPr>
        <p:spPr>
          <a:xfrm>
            <a:off x="2680333" y="1546240"/>
            <a:ext cx="3908958" cy="24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t" anchorCtr="0">
            <a:noAutofit/>
          </a:bodyPr>
          <a:lstStyle/>
          <a:p>
            <a:r>
              <a:rPr lang="ru-RU" b="1" dirty="0">
                <a:solidFill>
                  <a:srgbClr val="4E4A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Программа </a:t>
            </a:r>
            <a:r>
              <a:rPr lang="ru-RU" b="1" dirty="0" err="1">
                <a:solidFill>
                  <a:srgbClr val="4E4A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Профкурорт</a:t>
            </a:r>
            <a:endParaRPr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Google Shape;2105;p40">
            <a:extLst>
              <a:ext uri="{FF2B5EF4-FFF2-40B4-BE49-F238E27FC236}">
                <a16:creationId xmlns="" xmlns:a16="http://schemas.microsoft.com/office/drawing/2014/main" id="{458FD461-CAA2-E423-B086-2D7C822B1FDD}"/>
              </a:ext>
            </a:extLst>
          </p:cNvPr>
          <p:cNvSpPr txBox="1"/>
          <p:nvPr/>
        </p:nvSpPr>
        <p:spPr>
          <a:xfrm>
            <a:off x="2375863" y="3510191"/>
            <a:ext cx="8545164" cy="88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5498" indent="-155498">
              <a:lnSpc>
                <a:spcPct val="102499"/>
              </a:lnSpc>
              <a:buClr>
                <a:srgbClr val="F2622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Санаторий Станко, курорт </a:t>
            </a:r>
            <a:r>
              <a:rPr lang="ru-RU" sz="2000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Оболсуново</a:t>
            </a:r>
            <a:r>
              <a:rPr lang="ru-RU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, санаторий «Зеленый городок», пансионат с лечением Плес по специальной льготной цене</a:t>
            </a:r>
            <a:endParaRPr lang="en-US" sz="20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7" name="Google Shape;2106;p40">
            <a:extLst>
              <a:ext uri="{FF2B5EF4-FFF2-40B4-BE49-F238E27FC236}">
                <a16:creationId xmlns="" xmlns:a16="http://schemas.microsoft.com/office/drawing/2014/main" id="{EF123242-DA6C-F57C-FAE5-067523418D2E}"/>
              </a:ext>
            </a:extLst>
          </p:cNvPr>
          <p:cNvSpPr txBox="1"/>
          <p:nvPr/>
        </p:nvSpPr>
        <p:spPr>
          <a:xfrm>
            <a:off x="2680333" y="3124883"/>
            <a:ext cx="3908958" cy="24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08" tIns="82908" rIns="82908" bIns="82908" anchor="t" anchorCtr="0">
            <a:noAutofit/>
          </a:bodyPr>
          <a:lstStyle/>
          <a:p>
            <a:r>
              <a:rPr lang="ru-RU" b="1" dirty="0">
                <a:solidFill>
                  <a:srgbClr val="4E4A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Региональные здравницы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Google Shape;2118;p41">
            <a:extLst>
              <a:ext uri="{FF2B5EF4-FFF2-40B4-BE49-F238E27FC236}">
                <a16:creationId xmlns="" xmlns:a16="http://schemas.microsoft.com/office/drawing/2014/main" id="{B19D98BE-344A-077E-EB41-30B662FCE0B9}"/>
              </a:ext>
            </a:extLst>
          </p:cNvPr>
          <p:cNvSpPr/>
          <p:nvPr/>
        </p:nvSpPr>
        <p:spPr>
          <a:xfrm>
            <a:off x="1071308" y="3197224"/>
            <a:ext cx="1007723" cy="1019240"/>
          </a:xfrm>
          <a:custGeom>
            <a:avLst/>
            <a:gdLst/>
            <a:ahLst/>
            <a:cxnLst/>
            <a:rect l="l" t="t" r="r" b="b"/>
            <a:pathLst>
              <a:path w="1111250" h="1123950" extrusionOk="0">
                <a:moveTo>
                  <a:pt x="566750" y="1128124"/>
                </a:moveTo>
                <a:cubicBezTo>
                  <a:pt x="873125" y="1128124"/>
                  <a:pt x="1121498" y="879750"/>
                  <a:pt x="1121498" y="573388"/>
                </a:cubicBezTo>
                <a:cubicBezTo>
                  <a:pt x="1121498" y="267001"/>
                  <a:pt x="873125" y="18639"/>
                  <a:pt x="566750" y="18639"/>
                </a:cubicBezTo>
                <a:cubicBezTo>
                  <a:pt x="260375" y="18639"/>
                  <a:pt x="12001" y="267001"/>
                  <a:pt x="12001" y="573388"/>
                </a:cubicBezTo>
                <a:cubicBezTo>
                  <a:pt x="12001" y="879750"/>
                  <a:pt x="260375" y="1128124"/>
                  <a:pt x="566750" y="1128124"/>
                </a:cubicBezTo>
                <a:lnTo>
                  <a:pt x="566750" y="1128124"/>
                </a:lnTo>
                <a:close/>
              </a:path>
            </a:pathLst>
          </a:custGeom>
          <a:solidFill>
            <a:srgbClr val="0000AF">
              <a:alpha val="0"/>
            </a:srgbClr>
          </a:solidFill>
          <a:ln w="12700" cap="flat" cmpd="sng">
            <a:solidFill>
              <a:srgbClr val="4E4A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6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119;p41">
            <a:extLst>
              <a:ext uri="{FF2B5EF4-FFF2-40B4-BE49-F238E27FC236}">
                <a16:creationId xmlns="" xmlns:a16="http://schemas.microsoft.com/office/drawing/2014/main" id="{57F75F54-1B4E-C076-D1A7-4E20A905CF02}"/>
              </a:ext>
            </a:extLst>
          </p:cNvPr>
          <p:cNvSpPr/>
          <p:nvPr/>
        </p:nvSpPr>
        <p:spPr>
          <a:xfrm>
            <a:off x="1071308" y="1596383"/>
            <a:ext cx="1007723" cy="1007723"/>
          </a:xfrm>
          <a:custGeom>
            <a:avLst/>
            <a:gdLst/>
            <a:ahLst/>
            <a:cxnLst/>
            <a:rect l="l" t="t" r="r" b="b"/>
            <a:pathLst>
              <a:path w="1111250" h="1111250" extrusionOk="0">
                <a:moveTo>
                  <a:pt x="566750" y="1123783"/>
                </a:moveTo>
                <a:cubicBezTo>
                  <a:pt x="873125" y="1123783"/>
                  <a:pt x="1121498" y="875409"/>
                  <a:pt x="1121498" y="569047"/>
                </a:cubicBezTo>
                <a:cubicBezTo>
                  <a:pt x="1121498" y="262660"/>
                  <a:pt x="873125" y="14298"/>
                  <a:pt x="566750" y="14298"/>
                </a:cubicBezTo>
                <a:cubicBezTo>
                  <a:pt x="260375" y="14298"/>
                  <a:pt x="12001" y="262660"/>
                  <a:pt x="12001" y="569047"/>
                </a:cubicBezTo>
                <a:cubicBezTo>
                  <a:pt x="12001" y="875409"/>
                  <a:pt x="260375" y="1123783"/>
                  <a:pt x="566750" y="1123783"/>
                </a:cubicBezTo>
                <a:lnTo>
                  <a:pt x="566750" y="1123783"/>
                </a:lnTo>
                <a:close/>
              </a:path>
            </a:pathLst>
          </a:custGeom>
          <a:solidFill>
            <a:srgbClr val="0000B2">
              <a:alpha val="0"/>
            </a:srgbClr>
          </a:solidFill>
          <a:ln w="12700" cap="flat" cmpd="sng">
            <a:solidFill>
              <a:srgbClr val="4E4A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08" tIns="41442" rIns="82908" bIns="41442" anchor="ctr" anchorCtr="0">
            <a:noAutofit/>
          </a:bodyPr>
          <a:lstStyle/>
          <a:p>
            <a:pPr algn="ctr"/>
            <a:endParaRPr sz="16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22;p41">
            <a:extLst>
              <a:ext uri="{FF2B5EF4-FFF2-40B4-BE49-F238E27FC236}">
                <a16:creationId xmlns="" xmlns:a16="http://schemas.microsoft.com/office/drawing/2014/main" id="{69E2DF6A-C1CD-8D9E-0DD9-30118828262B}"/>
              </a:ext>
            </a:extLst>
          </p:cNvPr>
          <p:cNvSpPr txBox="1"/>
          <p:nvPr/>
        </p:nvSpPr>
        <p:spPr>
          <a:xfrm>
            <a:off x="1368140" y="1747827"/>
            <a:ext cx="414062" cy="70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625" dirty="0">
                <a:solidFill>
                  <a:srgbClr val="4E4A4B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633" dirty="0"/>
          </a:p>
        </p:txBody>
      </p:sp>
      <p:sp>
        <p:nvSpPr>
          <p:cNvPr id="14" name="Google Shape;2125;p41">
            <a:extLst>
              <a:ext uri="{FF2B5EF4-FFF2-40B4-BE49-F238E27FC236}">
                <a16:creationId xmlns="" xmlns:a16="http://schemas.microsoft.com/office/drawing/2014/main" id="{FE95C23D-FFA1-AF65-D3BD-473AD0E96646}"/>
              </a:ext>
            </a:extLst>
          </p:cNvPr>
          <p:cNvSpPr txBox="1"/>
          <p:nvPr/>
        </p:nvSpPr>
        <p:spPr>
          <a:xfrm>
            <a:off x="1368140" y="3365920"/>
            <a:ext cx="414062" cy="70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625" dirty="0">
                <a:solidFill>
                  <a:srgbClr val="4E4A4B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33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696184D-B55C-4F23-10DF-029CB2E6E8AB}"/>
              </a:ext>
            </a:extLst>
          </p:cNvPr>
          <p:cNvSpPr txBox="1"/>
          <p:nvPr/>
        </p:nvSpPr>
        <p:spPr>
          <a:xfrm>
            <a:off x="2022307" y="501120"/>
            <a:ext cx="549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Варианты льготных путевок</a:t>
            </a:r>
          </a:p>
        </p:txBody>
      </p:sp>
    </p:spTree>
    <p:extLst>
      <p:ext uri="{BB962C8B-B14F-4D97-AF65-F5344CB8AC3E}">
        <p14:creationId xmlns:p14="http://schemas.microsoft.com/office/powerpoint/2010/main" val="365952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D24125-B930-2147-CD23-CA181721C737}"/>
              </a:ext>
            </a:extLst>
          </p:cNvPr>
          <p:cNvSpPr txBox="1"/>
          <p:nvPr/>
        </p:nvSpPr>
        <p:spPr>
          <a:xfrm>
            <a:off x="1054744" y="618078"/>
            <a:ext cx="404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Туры выходного дня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6815138-B9A7-E24B-CCBA-5DB477B4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24" y="1637414"/>
            <a:ext cx="3365204" cy="44869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61488D3-BF40-D07A-4521-D0AD11B6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25" y="1637414"/>
            <a:ext cx="5494596" cy="39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4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42">
            <a:extLst>
              <a:ext uri="{FF2B5EF4-FFF2-40B4-BE49-F238E27FC236}">
                <a16:creationId xmlns="" xmlns:a16="http://schemas.microsoft.com/office/drawing/2014/main" id="{03D464BF-5A2C-9F2C-903A-FDC4B6231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801632"/>
              </p:ext>
            </p:extLst>
          </p:nvPr>
        </p:nvGraphicFramePr>
        <p:xfrm>
          <a:off x="5225527" y="1892480"/>
          <a:ext cx="4380998" cy="234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542;p24">
            <a:extLst>
              <a:ext uri="{FF2B5EF4-FFF2-40B4-BE49-F238E27FC236}">
                <a16:creationId xmlns="" xmlns:a16="http://schemas.microsoft.com/office/drawing/2014/main" id="{84774774-0ED1-B2FD-5B11-235CB210050A}"/>
              </a:ext>
            </a:extLst>
          </p:cNvPr>
          <p:cNvSpPr txBox="1"/>
          <p:nvPr/>
        </p:nvSpPr>
        <p:spPr>
          <a:xfrm>
            <a:off x="528499" y="861121"/>
            <a:ext cx="6116849" cy="308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95416"/>
              </a:lnSpc>
            </a:pPr>
            <a:r>
              <a:rPr lang="ru-RU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Региональные здравницы </a:t>
            </a:r>
          </a:p>
          <a:p>
            <a:pPr algn="ctr">
              <a:lnSpc>
                <a:spcPct val="95416"/>
              </a:lnSpc>
            </a:pPr>
            <a:r>
              <a:rPr lang="ru-RU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2025 год:</a:t>
            </a:r>
          </a:p>
          <a:p>
            <a:pPr algn="ctr">
              <a:lnSpc>
                <a:spcPct val="95416"/>
              </a:lnSpc>
            </a:pPr>
            <a:r>
              <a:rPr lang="ru-RU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520 человек</a:t>
            </a:r>
            <a:r>
              <a:rPr lang="en-US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  <a:endParaRPr lang="ru-RU" sz="2400" b="1" dirty="0">
              <a:solidFill>
                <a:srgbClr val="009C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>
              <a:lnSpc>
                <a:spcPct val="95416"/>
              </a:lnSpc>
            </a:pPr>
            <a:endParaRPr lang="ru-RU" sz="2400" b="1" dirty="0">
              <a:solidFill>
                <a:srgbClr val="009C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>
              <a:lnSpc>
                <a:spcPct val="95416"/>
              </a:lnSpc>
            </a:pPr>
            <a:r>
              <a:rPr lang="ru-RU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3 месяца 2026 года:</a:t>
            </a:r>
          </a:p>
          <a:p>
            <a:pPr algn="ctr">
              <a:lnSpc>
                <a:spcPct val="95416"/>
              </a:lnSpc>
            </a:pPr>
            <a:r>
              <a:rPr lang="ru-RU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… человек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Google Shape;542;p24">
            <a:extLst>
              <a:ext uri="{FF2B5EF4-FFF2-40B4-BE49-F238E27FC236}">
                <a16:creationId xmlns="" xmlns:a16="http://schemas.microsoft.com/office/drawing/2014/main" id="{F90158DB-1321-4220-2262-B74C86AFB06E}"/>
              </a:ext>
            </a:extLst>
          </p:cNvPr>
          <p:cNvSpPr txBox="1"/>
          <p:nvPr/>
        </p:nvSpPr>
        <p:spPr>
          <a:xfrm>
            <a:off x="1134556" y="4047105"/>
            <a:ext cx="4961444" cy="135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95416"/>
              </a:lnSpc>
            </a:pPr>
            <a:r>
              <a:rPr lang="ru-RU" sz="2400" b="1" dirty="0" err="1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Профкурорт</a:t>
            </a:r>
            <a:endParaRPr lang="ru-RU" sz="2400" b="1" dirty="0">
              <a:solidFill>
                <a:srgbClr val="009C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>
              <a:lnSpc>
                <a:spcPct val="95416"/>
              </a:lnSpc>
            </a:pPr>
            <a:r>
              <a:rPr lang="ru-RU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20 человек</a:t>
            </a:r>
            <a:r>
              <a:rPr lang="en-US" sz="2400" b="1" dirty="0">
                <a:solidFill>
                  <a:srgbClr val="009C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8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AA20FFC-D0A4-C222-91ED-A906771BF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3" r="583" b="1787"/>
          <a:stretch>
            <a:fillRect/>
          </a:stretch>
        </p:blipFill>
        <p:spPr>
          <a:xfrm>
            <a:off x="118781" y="1026041"/>
            <a:ext cx="11954438" cy="48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0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E9D1FA-2031-51A3-4128-9EC77521BB94}"/>
              </a:ext>
            </a:extLst>
          </p:cNvPr>
          <p:cNvSpPr txBox="1"/>
          <p:nvPr/>
        </p:nvSpPr>
        <p:spPr>
          <a:xfrm>
            <a:off x="467832" y="1376916"/>
            <a:ext cx="757038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Lato" panose="020F0502020204030203" pitchFamily="34" charset="0"/>
              </a:rPr>
              <a:t>О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рганизация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отдыха и санаторно-курортного лечения является актуальным направлением деятельности Профсоюза. В целях ее дальнейшего совершенствования на региональном уровне необходимо обеспечить работников полной и достоверной информацией о программах оздоровления. А в соглашениях и коллективных договорах предусмотреть возможность компенсации путевок.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742040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1">
      <a:dk1>
        <a:srgbClr val="000000"/>
      </a:dk1>
      <a:lt1>
        <a:srgbClr val="BFBFBF"/>
      </a:lt1>
      <a:dk2>
        <a:srgbClr val="D8D8D8"/>
      </a:dk2>
      <a:lt2>
        <a:srgbClr val="F2F2F2"/>
      </a:lt2>
      <a:accent1>
        <a:srgbClr val="E48312"/>
      </a:accent1>
      <a:accent2>
        <a:srgbClr val="A5A5A5"/>
      </a:accent2>
      <a:accent3>
        <a:srgbClr val="BFBFBF"/>
      </a:accent3>
      <a:accent4>
        <a:srgbClr val="595959"/>
      </a:accent4>
      <a:accent5>
        <a:srgbClr val="7F7F7F"/>
      </a:accent5>
      <a:accent6>
        <a:srgbClr val="3F3F3F"/>
      </a:accent6>
      <a:hlink>
        <a:srgbClr val="595959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-pres-16x9" id="{20094823-1A6D-D64D-97EE-E9E42420B2B7}" vid="{FBC73D24-3337-7D45-8083-66DE1A3D8C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172</Words>
  <Application>Microsoft Office PowerPoint</Application>
  <PresentationFormat>Широкоэкранный</PresentationFormat>
  <Paragraphs>23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Times New Roman</vt:lpstr>
      <vt:lpstr>Verdana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tat3248@gmail.com</dc:creator>
  <cp:lastModifiedBy>Татьяна Владимировна</cp:lastModifiedBy>
  <cp:revision>7</cp:revision>
  <cp:lastPrinted>2026-04-13T08:45:41Z</cp:lastPrinted>
  <dcterms:created xsi:type="dcterms:W3CDTF">2026-04-09T08:45:34Z</dcterms:created>
  <dcterms:modified xsi:type="dcterms:W3CDTF">2026-04-13T11:55:33Z</dcterms:modified>
</cp:coreProperties>
</file>