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5" autoAdjust="0"/>
  </p:normalViewPr>
  <p:slideViewPr>
    <p:cSldViewPr snapToGrid="0">
      <p:cViewPr varScale="1">
        <p:scale>
          <a:sx n="104" d="100"/>
          <a:sy n="104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охрана труда</c:v>
                </c:pt>
                <c:pt idx="1">
                  <c:v>заработная плата</c:v>
                </c:pt>
                <c:pt idx="2">
                  <c:v>оформление трудовых отношений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0.48</c:v>
                </c:pt>
                <c:pt idx="2">
                  <c:v>0.1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A-4124-A6AB-B1D12C96E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Травматизм</a:t>
            </a:r>
            <a:r>
              <a:rPr lang="ru-RU" baseline="0" dirty="0" smtClean="0"/>
              <a:t> 2022-2025 </a:t>
            </a:r>
          </a:p>
          <a:p>
            <a:pPr>
              <a:defRPr/>
            </a:pPr>
            <a:r>
              <a:rPr lang="ru-RU" baseline="0" dirty="0" smtClean="0"/>
              <a:t>Сравнение по АППГ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7-41A0-A668-ED5DE2871D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7-41A0-A668-ED5DE2871D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7-41A0-A668-ED5DE2871D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6066048"/>
        <c:axId val="1626068128"/>
        <c:axId val="1930208112"/>
      </c:bar3DChart>
      <c:catAx>
        <c:axId val="16260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068128"/>
        <c:crosses val="autoZero"/>
        <c:auto val="1"/>
        <c:lblAlgn val="ctr"/>
        <c:lblOffset val="100"/>
        <c:noMultiLvlLbl val="0"/>
      </c:catAx>
      <c:valAx>
        <c:axId val="16260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066048"/>
        <c:crosses val="autoZero"/>
        <c:crossBetween val="between"/>
      </c:valAx>
      <c:serAx>
        <c:axId val="19302081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068128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Лист1!$A$2:$A$3</cx:f>
        <cx:lvl ptCount="2">
          <cx:pt idx="0">2024</cx:pt>
          <cx:pt idx="1">2025</cx:pt>
        </cx:lvl>
      </cx:strDim>
      <cx:numDim type="val">
        <cx:f>Лист1!$B$2:$B$3</cx:f>
        <cx:lvl ptCount="2" formatCode="Основной">
          <cx:pt idx="0">3</cx:pt>
          <cx:pt idx="1">9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8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Сокрытые н/с</a:t>
            </a:r>
            <a:endParaRPr kumimoji="0" lang="ru-RU" sz="186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clusteredColumn" uniqueId="{63FDE37C-3B07-41F4-B355-7E16A04F705F}" formatIdx="0">
          <cx:tx>
            <cx:txData>
              <cx:f>Лист1!$B$1</cx:f>
              <cx:v>Столбец1</cx:v>
            </cx:txData>
          </cx:tx>
          <cx:dataLabels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AF7DB563-B7C6-48F5-AE72-737A1C37BBF6}" formatIdx="1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4883-74A0-4BCE-B4F4-7FE397192F4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08ACC-09E7-4E31-A205-D5A02B90B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08ACC-09E7-4E31-A205-D5A02B90B0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1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6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9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5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8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1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5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2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3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6CD8-D144-45E9-BE4B-938C265A24A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53A0-881A-46FB-A5DB-35725F3D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00129/ccf05a544e5a633244d0d09b3c76fd4f2b4817ab/#dst100194" TargetMode="External"/><Relationship Id="rId2" Type="http://schemas.openxmlformats.org/officeDocument/2006/relationships/hyperlink" Target="https://www.consultant.ru/document/cons_doc_LAW_515484/3fc1873538dd797504e29cd7f944c7721f1a0597/#dst28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209" y="655984"/>
            <a:ext cx="9975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Century Schoolbook" panose="02040604050505020304" pitchFamily="18" charset="0"/>
              </a:rPr>
              <a:t>«ТЕНЕВАЯ ЗАНЯТОСТЬ»</a:t>
            </a:r>
            <a:endParaRPr lang="ru-RU" sz="6000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28190"/>
            <a:ext cx="10058400" cy="4777409"/>
          </a:xfrm>
          <a:prstGeom prst="rect">
            <a:avLst/>
          </a:prstGeom>
          <a:noFill/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23925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0443" y="313703"/>
            <a:ext cx="11141765" cy="266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000" b="1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Негативные последствия неформальной занятости для государства:</a:t>
            </a:r>
            <a:endParaRPr lang="ru-RU" sz="20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0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Рост социальной напряженности</a:t>
            </a:r>
            <a:endParaRPr lang="ru-RU" sz="20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0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Создание условий для коррупции и преступности</a:t>
            </a:r>
            <a:endParaRPr lang="ru-RU" sz="20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0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Потеря дохода бюджета и внебюджетных фондов</a:t>
            </a:r>
            <a:endParaRPr lang="ru-RU" sz="20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0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Рост расходов на социальную поддержку</a:t>
            </a:r>
            <a:endParaRPr lang="ru-RU" sz="20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0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5. Несправедливость и снижение мотивации к социальному труду.</a:t>
            </a:r>
            <a:endParaRPr lang="ru-RU" sz="20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61252"/>
            <a:ext cx="11430000" cy="379674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18646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930" y="268358"/>
            <a:ext cx="6139070" cy="54877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943" y="349527"/>
            <a:ext cx="5378727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b="1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Негативные последствия для работника:</a:t>
            </a:r>
            <a:endParaRPr lang="ru-RU" sz="28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Реальная угроза жизни и здоровью</a:t>
            </a:r>
            <a:endParaRPr lang="ru-RU" sz="28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Ухудшение здоровья и отсутствие социальной защиты</a:t>
            </a:r>
            <a:endParaRPr lang="ru-RU" sz="28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Отсутствие гарантий оплаты труда</a:t>
            </a:r>
            <a:endParaRPr lang="ru-RU" sz="28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Потеря будущего</a:t>
            </a:r>
            <a:endParaRPr lang="ru-RU" sz="28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4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1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763" y="923636"/>
            <a:ext cx="8993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entury Schoolbook" panose="02040604050505020304" pitchFamily="18" charset="0"/>
              </a:rPr>
              <a:t>Основные нарушения трудового законодательства,</a:t>
            </a:r>
          </a:p>
          <a:p>
            <a:pPr algn="ctr"/>
            <a:r>
              <a:rPr lang="ru-RU" sz="2800" dirty="0" smtClean="0">
                <a:latin typeface="Century Schoolbook" panose="02040604050505020304" pitchFamily="18" charset="0"/>
              </a:rPr>
              <a:t> выявленные ГИТ в 2025 году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9348869"/>
              </p:ext>
            </p:extLst>
          </p:nvPr>
        </p:nvGraphicFramePr>
        <p:xfrm>
          <a:off x="2032000" y="1877742"/>
          <a:ext cx="8128000" cy="472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7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5470233"/>
              </p:ext>
            </p:extLst>
          </p:nvPr>
        </p:nvGraphicFramePr>
        <p:xfrm>
          <a:off x="406400" y="304800"/>
          <a:ext cx="10945091" cy="601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9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332" y="332510"/>
            <a:ext cx="58502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Century Schoolbook" panose="02040604050505020304" pitchFamily="18" charset="0"/>
              </a:rPr>
              <a:t>При выявлении несчастного случая, в том числе страхового случая, о котором </a:t>
            </a:r>
            <a:r>
              <a:rPr lang="ru-RU" sz="2300" dirty="0" smtClean="0">
                <a:latin typeface="Century Schoolbook" panose="02040604050505020304" pitchFamily="18" charset="0"/>
              </a:rPr>
              <a:t>работодателем </a:t>
            </a:r>
            <a:r>
              <a:rPr lang="ru-RU" sz="2300" dirty="0">
                <a:latin typeface="Century Schoolbook" panose="02040604050505020304" pitchFamily="18" charset="0"/>
              </a:rPr>
              <a:t>не было сообщено </a:t>
            </a:r>
            <a:r>
              <a:rPr lang="ru-RU" sz="2300" b="1" dirty="0">
                <a:latin typeface="Century Schoolbook" panose="02040604050505020304" pitchFamily="18" charset="0"/>
              </a:rPr>
              <a:t>в соответствующую государственную инспекцию труда и (или) исполнительный орган </a:t>
            </a:r>
            <a:r>
              <a:rPr lang="ru-RU" sz="2300" b="1" dirty="0" smtClean="0">
                <a:latin typeface="Century Schoolbook" panose="02040604050505020304" pitchFamily="18" charset="0"/>
              </a:rPr>
              <a:t>страховщика </a:t>
            </a:r>
            <a:r>
              <a:rPr lang="ru-RU" sz="2300" b="1" dirty="0">
                <a:latin typeface="Century Schoolbook" panose="02040604050505020304" pitchFamily="18" charset="0"/>
              </a:rPr>
              <a:t>(по месту регистрации страхователя) в сроки, установленные </a:t>
            </a:r>
            <a:r>
              <a:rPr lang="ru-RU" sz="2300" b="1" u="sng" dirty="0">
                <a:latin typeface="Century Schoolbook" panose="02040604050505020304" pitchFamily="18" charset="0"/>
                <a:hlinkClick r:id="rId2"/>
              </a:rPr>
              <a:t>статьей 228.1</a:t>
            </a:r>
            <a:r>
              <a:rPr lang="ru-RU" sz="2300" b="1" dirty="0">
                <a:latin typeface="Century Schoolbook" panose="02040604050505020304" pitchFamily="18" charset="0"/>
              </a:rPr>
              <a:t> Кодекса </a:t>
            </a:r>
            <a:r>
              <a:rPr lang="ru-RU" sz="2300" b="1" dirty="0" smtClean="0">
                <a:latin typeface="Century Schoolbook" panose="02040604050505020304" pitchFamily="18" charset="0"/>
              </a:rPr>
              <a:t>и</a:t>
            </a:r>
            <a:r>
              <a:rPr lang="ru-RU" sz="2300" b="1" dirty="0">
                <a:latin typeface="Century Schoolbook" panose="02040604050505020304" pitchFamily="18" charset="0"/>
              </a:rPr>
              <a:t> </a:t>
            </a:r>
            <a:r>
              <a:rPr lang="ru-RU" sz="2300" b="1" u="sng" dirty="0">
                <a:latin typeface="Century Schoolbook" panose="02040604050505020304" pitchFamily="18" charset="0"/>
                <a:hlinkClick r:id="rId3"/>
              </a:rPr>
              <a:t>подпунктом 6 пункта 2 статьи 17</a:t>
            </a:r>
            <a:r>
              <a:rPr lang="ru-RU" sz="2300" b="1" dirty="0">
                <a:latin typeface="Century Schoolbook" panose="02040604050505020304" pitchFamily="18" charset="0"/>
              </a:rPr>
              <a:t> Федерального закона от 24 июля 1998 г. N 125-ФЗ "Об </a:t>
            </a:r>
            <a:r>
              <a:rPr lang="ru-RU" sz="2300" b="1" dirty="0" smtClean="0">
                <a:latin typeface="Century Schoolbook" panose="02040604050505020304" pitchFamily="18" charset="0"/>
              </a:rPr>
              <a:t>обязательном </a:t>
            </a:r>
            <a:r>
              <a:rPr lang="ru-RU" sz="2300" b="1" dirty="0">
                <a:latin typeface="Century Schoolbook" panose="02040604050505020304" pitchFamily="18" charset="0"/>
              </a:rPr>
              <a:t>социальном страховании от несчастных случаев на производстве и профессиональных </a:t>
            </a:r>
            <a:r>
              <a:rPr lang="ru-RU" sz="2300" b="1" dirty="0" smtClean="0">
                <a:latin typeface="Century Schoolbook" panose="02040604050505020304" pitchFamily="18" charset="0"/>
              </a:rPr>
              <a:t>заболеваний </a:t>
            </a:r>
            <a:r>
              <a:rPr lang="ru-RU" sz="2300" dirty="0" smtClean="0">
                <a:latin typeface="Century Schoolbook" panose="02040604050505020304" pitchFamily="18" charset="0"/>
              </a:rPr>
              <a:t>(далее </a:t>
            </a:r>
            <a:r>
              <a:rPr lang="ru-RU" sz="2300" dirty="0">
                <a:latin typeface="Century Schoolbook" panose="02040604050505020304" pitchFamily="18" charset="0"/>
              </a:rPr>
              <a:t>- сокрытый несчастный случай</a:t>
            </a:r>
            <a:r>
              <a:rPr lang="ru-RU" sz="2300" dirty="0" smtClean="0">
                <a:latin typeface="Century Schoolbook" panose="02040604050505020304" pitchFamily="18" charset="0"/>
              </a:rPr>
              <a:t>)…..</a:t>
            </a:r>
            <a:endParaRPr lang="ru-RU" sz="2300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>
        <mc:Choice xmlns:cx="http://schemas.microsoft.com/office/drawing/2014/chartex" Requires="cx">
          <p:graphicFrame>
            <p:nvGraphicFramePr>
              <p:cNvPr id="7" name="Диаграмма 6"/>
              <p:cNvGraphicFramePr/>
              <p:nvPr>
                <p:extLst>
                  <p:ext uri="{D42A27DB-BD31-4B8C-83A1-F6EECF244321}">
                    <p14:modId xmlns:p14="http://schemas.microsoft.com/office/powerpoint/2010/main" val="1974925559"/>
                  </p:ext>
                </p:extLst>
              </p:nvPr>
            </p:nvGraphicFramePr>
            <p:xfrm>
              <a:off x="6142181" y="332510"/>
              <a:ext cx="5985163" cy="6363853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Диаграмма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2181" y="332510"/>
                <a:ext cx="5985163" cy="63638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08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135</Words>
  <Application>Microsoft Office PowerPoint</Application>
  <PresentationFormat>Широкоэкранный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среднего заработка-основные изменения. «Теневая» занятость ее опасность для работника и для работодателя</dc:title>
  <dc:creator>Степан Томилов</dc:creator>
  <cp:lastModifiedBy>Степан Томилов</cp:lastModifiedBy>
  <cp:revision>13</cp:revision>
  <dcterms:created xsi:type="dcterms:W3CDTF">2025-10-23T18:21:43Z</dcterms:created>
  <dcterms:modified xsi:type="dcterms:W3CDTF">2025-11-12T19:35:16Z</dcterms:modified>
</cp:coreProperties>
</file>